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2" r:id="rId2"/>
    <p:sldMasterId id="2147483692" r:id="rId3"/>
    <p:sldMasterId id="2147483697" r:id="rId4"/>
    <p:sldMasterId id="2147483699" r:id="rId5"/>
    <p:sldMasterId id="2147483703" r:id="rId6"/>
    <p:sldMasterId id="2147483705" r:id="rId7"/>
  </p:sldMasterIdLst>
  <p:notesMasterIdLst>
    <p:notesMasterId r:id="rId114"/>
  </p:notesMasterIdLst>
  <p:handoutMasterIdLst>
    <p:handoutMasterId r:id="rId115"/>
  </p:handoutMasterIdLst>
  <p:sldIdLst>
    <p:sldId id="364" r:id="rId8"/>
    <p:sldId id="325" r:id="rId9"/>
    <p:sldId id="355" r:id="rId10"/>
    <p:sldId id="258" r:id="rId11"/>
    <p:sldId id="259" r:id="rId12"/>
    <p:sldId id="260" r:id="rId13"/>
    <p:sldId id="326" r:id="rId14"/>
    <p:sldId id="261" r:id="rId15"/>
    <p:sldId id="327" r:id="rId16"/>
    <p:sldId id="328" r:id="rId17"/>
    <p:sldId id="329" r:id="rId18"/>
    <p:sldId id="330" r:id="rId19"/>
    <p:sldId id="265" r:id="rId20"/>
    <p:sldId id="266" r:id="rId21"/>
    <p:sldId id="267" r:id="rId22"/>
    <p:sldId id="268" r:id="rId23"/>
    <p:sldId id="331" r:id="rId24"/>
    <p:sldId id="332" r:id="rId25"/>
    <p:sldId id="333" r:id="rId26"/>
    <p:sldId id="269" r:id="rId27"/>
    <p:sldId id="270" r:id="rId28"/>
    <p:sldId id="271" r:id="rId29"/>
    <p:sldId id="272" r:id="rId30"/>
    <p:sldId id="334" r:id="rId31"/>
    <p:sldId id="273" r:id="rId32"/>
    <p:sldId id="335" r:id="rId33"/>
    <p:sldId id="274" r:id="rId34"/>
    <p:sldId id="275" r:id="rId35"/>
    <p:sldId id="373" r:id="rId36"/>
    <p:sldId id="276" r:id="rId37"/>
    <p:sldId id="277" r:id="rId38"/>
    <p:sldId id="278" r:id="rId39"/>
    <p:sldId id="279" r:id="rId40"/>
    <p:sldId id="280" r:id="rId41"/>
    <p:sldId id="336" r:id="rId42"/>
    <p:sldId id="337" r:id="rId43"/>
    <p:sldId id="281" r:id="rId44"/>
    <p:sldId id="339" r:id="rId45"/>
    <p:sldId id="282" r:id="rId46"/>
    <p:sldId id="283" r:id="rId47"/>
    <p:sldId id="375" r:id="rId48"/>
    <p:sldId id="284" r:id="rId49"/>
    <p:sldId id="285" r:id="rId50"/>
    <p:sldId id="286" r:id="rId51"/>
    <p:sldId id="287" r:id="rId52"/>
    <p:sldId id="288" r:id="rId53"/>
    <p:sldId id="289" r:id="rId54"/>
    <p:sldId id="290" r:id="rId55"/>
    <p:sldId id="340" r:id="rId56"/>
    <p:sldId id="291" r:id="rId57"/>
    <p:sldId id="292" r:id="rId58"/>
    <p:sldId id="293" r:id="rId59"/>
    <p:sldId id="294" r:id="rId60"/>
    <p:sldId id="341" r:id="rId61"/>
    <p:sldId id="342" r:id="rId62"/>
    <p:sldId id="343" r:id="rId63"/>
    <p:sldId id="344" r:id="rId64"/>
    <p:sldId id="345" r:id="rId65"/>
    <p:sldId id="346" r:id="rId66"/>
    <p:sldId id="347" r:id="rId67"/>
    <p:sldId id="348" r:id="rId68"/>
    <p:sldId id="349" r:id="rId69"/>
    <p:sldId id="295" r:id="rId70"/>
    <p:sldId id="296" r:id="rId71"/>
    <p:sldId id="299" r:id="rId72"/>
    <p:sldId id="300" r:id="rId73"/>
    <p:sldId id="301" r:id="rId74"/>
    <p:sldId id="302" r:id="rId75"/>
    <p:sldId id="376" r:id="rId76"/>
    <p:sldId id="303" r:id="rId77"/>
    <p:sldId id="304" r:id="rId78"/>
    <p:sldId id="305" r:id="rId79"/>
    <p:sldId id="306" r:id="rId80"/>
    <p:sldId id="361" r:id="rId81"/>
    <p:sldId id="350" r:id="rId82"/>
    <p:sldId id="307" r:id="rId83"/>
    <p:sldId id="309" r:id="rId84"/>
    <p:sldId id="310" r:id="rId85"/>
    <p:sldId id="311" r:id="rId86"/>
    <p:sldId id="313" r:id="rId87"/>
    <p:sldId id="362" r:id="rId88"/>
    <p:sldId id="314" r:id="rId89"/>
    <p:sldId id="315" r:id="rId90"/>
    <p:sldId id="351" r:id="rId91"/>
    <p:sldId id="352" r:id="rId92"/>
    <p:sldId id="353" r:id="rId93"/>
    <p:sldId id="356" r:id="rId94"/>
    <p:sldId id="354" r:id="rId95"/>
    <p:sldId id="357" r:id="rId96"/>
    <p:sldId id="358" r:id="rId97"/>
    <p:sldId id="316" r:id="rId98"/>
    <p:sldId id="317" r:id="rId99"/>
    <p:sldId id="360" r:id="rId100"/>
    <p:sldId id="319" r:id="rId101"/>
    <p:sldId id="320" r:id="rId102"/>
    <p:sldId id="321" r:id="rId103"/>
    <p:sldId id="322" r:id="rId104"/>
    <p:sldId id="323" r:id="rId105"/>
    <p:sldId id="324" r:id="rId106"/>
    <p:sldId id="372" r:id="rId107"/>
    <p:sldId id="365" r:id="rId108"/>
    <p:sldId id="366" r:id="rId109"/>
    <p:sldId id="367" r:id="rId110"/>
    <p:sldId id="368" r:id="rId111"/>
    <p:sldId id="369" r:id="rId112"/>
    <p:sldId id="370" r:id="rId113"/>
  </p:sldIdLst>
  <p:sldSz cx="9144000" cy="6858000" type="screen4x3"/>
  <p:notesSz cx="6797675" cy="9926638"/>
  <p:defaultTextStyle>
    <a:defPPr>
      <a:defRPr lang="fa-IR"/>
    </a:defPPr>
    <a:lvl1pPr algn="ctr" rtl="1" fontAlgn="base">
      <a:spcBef>
        <a:spcPct val="0"/>
      </a:spcBef>
      <a:spcAft>
        <a:spcPct val="0"/>
      </a:spcAft>
      <a:defRPr sz="2400" kern="1200">
        <a:solidFill>
          <a:srgbClr val="D31D1D"/>
        </a:solidFill>
        <a:latin typeface="Arial" charset="0"/>
        <a:ea typeface="+mn-ea"/>
        <a:cs typeface="B Tabassom" pitchFamily="2" charset="-78"/>
      </a:defRPr>
    </a:lvl1pPr>
    <a:lvl2pPr marL="457200" algn="ctr" rtl="1" fontAlgn="base">
      <a:spcBef>
        <a:spcPct val="0"/>
      </a:spcBef>
      <a:spcAft>
        <a:spcPct val="0"/>
      </a:spcAft>
      <a:defRPr sz="2400" kern="1200">
        <a:solidFill>
          <a:srgbClr val="D31D1D"/>
        </a:solidFill>
        <a:latin typeface="Arial" charset="0"/>
        <a:ea typeface="+mn-ea"/>
        <a:cs typeface="B Tabassom" pitchFamily="2" charset="-78"/>
      </a:defRPr>
    </a:lvl2pPr>
    <a:lvl3pPr marL="914400" algn="ctr" rtl="1" fontAlgn="base">
      <a:spcBef>
        <a:spcPct val="0"/>
      </a:spcBef>
      <a:spcAft>
        <a:spcPct val="0"/>
      </a:spcAft>
      <a:defRPr sz="2400" kern="1200">
        <a:solidFill>
          <a:srgbClr val="D31D1D"/>
        </a:solidFill>
        <a:latin typeface="Arial" charset="0"/>
        <a:ea typeface="+mn-ea"/>
        <a:cs typeface="B Tabassom" pitchFamily="2" charset="-78"/>
      </a:defRPr>
    </a:lvl3pPr>
    <a:lvl4pPr marL="1371600" algn="ctr" rtl="1" fontAlgn="base">
      <a:spcBef>
        <a:spcPct val="0"/>
      </a:spcBef>
      <a:spcAft>
        <a:spcPct val="0"/>
      </a:spcAft>
      <a:defRPr sz="2400" kern="1200">
        <a:solidFill>
          <a:srgbClr val="D31D1D"/>
        </a:solidFill>
        <a:latin typeface="Arial" charset="0"/>
        <a:ea typeface="+mn-ea"/>
        <a:cs typeface="B Tabassom" pitchFamily="2" charset="-78"/>
      </a:defRPr>
    </a:lvl4pPr>
    <a:lvl5pPr marL="1828800" algn="ctr" rtl="1" fontAlgn="base">
      <a:spcBef>
        <a:spcPct val="0"/>
      </a:spcBef>
      <a:spcAft>
        <a:spcPct val="0"/>
      </a:spcAft>
      <a:defRPr sz="2400" kern="1200">
        <a:solidFill>
          <a:srgbClr val="D31D1D"/>
        </a:solidFill>
        <a:latin typeface="Arial" charset="0"/>
        <a:ea typeface="+mn-ea"/>
        <a:cs typeface="B Tabassom" pitchFamily="2" charset="-78"/>
      </a:defRPr>
    </a:lvl5pPr>
    <a:lvl6pPr marL="2286000" algn="l" defTabSz="914400" rtl="0" eaLnBrk="1" latinLnBrk="0" hangingPunct="1">
      <a:defRPr sz="2400" kern="1200">
        <a:solidFill>
          <a:srgbClr val="D31D1D"/>
        </a:solidFill>
        <a:latin typeface="Arial" charset="0"/>
        <a:ea typeface="+mn-ea"/>
        <a:cs typeface="B Tabassom" pitchFamily="2" charset="-78"/>
      </a:defRPr>
    </a:lvl6pPr>
    <a:lvl7pPr marL="2743200" algn="l" defTabSz="914400" rtl="0" eaLnBrk="1" latinLnBrk="0" hangingPunct="1">
      <a:defRPr sz="2400" kern="1200">
        <a:solidFill>
          <a:srgbClr val="D31D1D"/>
        </a:solidFill>
        <a:latin typeface="Arial" charset="0"/>
        <a:ea typeface="+mn-ea"/>
        <a:cs typeface="B Tabassom" pitchFamily="2" charset="-78"/>
      </a:defRPr>
    </a:lvl7pPr>
    <a:lvl8pPr marL="3200400" algn="l" defTabSz="914400" rtl="0" eaLnBrk="1" latinLnBrk="0" hangingPunct="1">
      <a:defRPr sz="2400" kern="1200">
        <a:solidFill>
          <a:srgbClr val="D31D1D"/>
        </a:solidFill>
        <a:latin typeface="Arial" charset="0"/>
        <a:ea typeface="+mn-ea"/>
        <a:cs typeface="B Tabassom" pitchFamily="2" charset="-78"/>
      </a:defRPr>
    </a:lvl8pPr>
    <a:lvl9pPr marL="3657600" algn="l" defTabSz="914400" rtl="0" eaLnBrk="1" latinLnBrk="0" hangingPunct="1">
      <a:defRPr sz="2400" kern="1200">
        <a:solidFill>
          <a:srgbClr val="D31D1D"/>
        </a:solidFill>
        <a:latin typeface="Arial" charset="0"/>
        <a:ea typeface="+mn-ea"/>
        <a:cs typeface="B Tabassom"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605"/>
    <a:srgbClr val="006600"/>
    <a:srgbClr val="000099"/>
    <a:srgbClr val="FF0000"/>
    <a:srgbClr val="DAEEF0"/>
    <a:srgbClr val="D0EAEC"/>
    <a:srgbClr val="B5DAFF"/>
    <a:srgbClr val="9DCE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84" autoAdjust="0"/>
    <p:restoredTop sz="94660"/>
  </p:normalViewPr>
  <p:slideViewPr>
    <p:cSldViewPr>
      <p:cViewPr>
        <p:scale>
          <a:sx n="100" d="100"/>
          <a:sy n="100" d="100"/>
        </p:scale>
        <p:origin x="-978"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viewProps" Target="viewProp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110" Type="http://schemas.openxmlformats.org/officeDocument/2006/relationships/slide" Target="slides/slide103.xml"/><Relationship Id="rId115"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l" rtl="0">
              <a:defRPr sz="1200">
                <a:solidFill>
                  <a:schemeClr val="tx1"/>
                </a:solidFill>
                <a:cs typeface="Arial" charset="0"/>
              </a:defRPr>
            </a:lvl1pPr>
          </a:lstStyle>
          <a:p>
            <a:endParaRPr lang="en-US"/>
          </a:p>
        </p:txBody>
      </p:sp>
      <p:sp>
        <p:nvSpPr>
          <p:cNvPr id="28160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rtl="0">
              <a:defRPr sz="1200">
                <a:solidFill>
                  <a:schemeClr val="tx1"/>
                </a:solidFill>
                <a:cs typeface="Arial" charset="0"/>
              </a:defRPr>
            </a:lvl1pPr>
          </a:lstStyle>
          <a:p>
            <a:endParaRPr lang="en-US"/>
          </a:p>
        </p:txBody>
      </p:sp>
      <p:sp>
        <p:nvSpPr>
          <p:cNvPr id="28160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l" rtl="0">
              <a:defRPr sz="1200">
                <a:solidFill>
                  <a:schemeClr val="tx1"/>
                </a:solidFill>
                <a:cs typeface="Arial" charset="0"/>
              </a:defRPr>
            </a:lvl1pPr>
          </a:lstStyle>
          <a:p>
            <a:endParaRPr lang="en-US"/>
          </a:p>
        </p:txBody>
      </p:sp>
      <p:sp>
        <p:nvSpPr>
          <p:cNvPr id="28160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rtl="0">
              <a:defRPr sz="1200">
                <a:solidFill>
                  <a:schemeClr val="tx1"/>
                </a:solidFill>
                <a:cs typeface="Arial" charset="0"/>
              </a:defRPr>
            </a:lvl1pPr>
          </a:lstStyle>
          <a:p>
            <a:fld id="{743C2D2F-5120-42CA-9E0E-DCA70E332200}" type="slidenum">
              <a:rPr lang="fa-I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l" rtl="0">
              <a:defRPr sz="1200">
                <a:solidFill>
                  <a:schemeClr val="tx1"/>
                </a:solidFill>
                <a:cs typeface="Arial" charset="0"/>
              </a:defRPr>
            </a:lvl1pPr>
          </a:lstStyle>
          <a:p>
            <a:endParaRPr lang="en-US"/>
          </a:p>
        </p:txBody>
      </p:sp>
      <p:sp>
        <p:nvSpPr>
          <p:cNvPr id="2846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rtl="0">
              <a:defRPr sz="1200">
                <a:solidFill>
                  <a:schemeClr val="tx1"/>
                </a:solidFill>
                <a:cs typeface="Arial" charset="0"/>
              </a:defRPr>
            </a:lvl1pPr>
          </a:lstStyle>
          <a:p>
            <a:endParaRPr lang="en-US"/>
          </a:p>
        </p:txBody>
      </p:sp>
      <p:sp>
        <p:nvSpPr>
          <p:cNvPr id="284676" name="Rectangle 4"/>
          <p:cNvSpPr>
            <a:spLocks noGrp="1" noRot="1" noChangeAspect="1" noChangeArrowheads="1" noTextEdit="1"/>
          </p:cNvSpPr>
          <p:nvPr>
            <p:ph type="sldImg" idx="2"/>
          </p:nvPr>
        </p:nvSpPr>
        <p:spPr bwMode="auto">
          <a:xfrm>
            <a:off x="917575" y="744538"/>
            <a:ext cx="4965700" cy="3722687"/>
          </a:xfrm>
          <a:prstGeom prst="rect">
            <a:avLst/>
          </a:prstGeom>
          <a:noFill/>
          <a:ln w="9525">
            <a:solidFill>
              <a:srgbClr val="000000"/>
            </a:solidFill>
            <a:miter lim="800000"/>
            <a:headEnd/>
            <a:tailEnd/>
          </a:ln>
          <a:effectLst/>
        </p:spPr>
      </p:sp>
      <p:sp>
        <p:nvSpPr>
          <p:cNvPr id="2846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46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l" rtl="0">
              <a:defRPr sz="1200">
                <a:solidFill>
                  <a:schemeClr val="tx1"/>
                </a:solidFill>
                <a:cs typeface="Arial" charset="0"/>
              </a:defRPr>
            </a:lvl1pPr>
          </a:lstStyle>
          <a:p>
            <a:endParaRPr lang="en-US"/>
          </a:p>
        </p:txBody>
      </p:sp>
      <p:sp>
        <p:nvSpPr>
          <p:cNvPr id="2846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rtl="0">
              <a:defRPr sz="1200">
                <a:solidFill>
                  <a:schemeClr val="tx1"/>
                </a:solidFill>
                <a:cs typeface="Arial" charset="0"/>
              </a:defRPr>
            </a:lvl1pPr>
          </a:lstStyle>
          <a:p>
            <a:fld id="{82FE41DE-1DB6-4024-86D3-D6A3A2794FB3}" type="slidenum">
              <a:rPr lang="fa-I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24E79-E6DD-47E6-87A1-1937254A4AFF}" type="slidenum">
              <a:rPr lang="fa-IR"/>
              <a:pPr/>
              <a:t>58</a:t>
            </a:fld>
            <a:endParaRPr lang="en-US"/>
          </a:p>
        </p:txBody>
      </p:sp>
      <p:sp>
        <p:nvSpPr>
          <p:cNvPr id="308226" name="Rectangle 2"/>
          <p:cNvSpPr>
            <a:spLocks noGrp="1" noRot="1" noChangeAspect="1" noChangeArrowheads="1" noTextEdit="1"/>
          </p:cNvSpPr>
          <p:nvPr>
            <p:ph type="sldImg"/>
          </p:nvPr>
        </p:nvSpPr>
        <p:spPr>
          <a:xfrm>
            <a:off x="919163" y="744538"/>
            <a:ext cx="4962525" cy="3722687"/>
          </a:xfrm>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3824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38244" name="Rectangle 4"/>
          <p:cNvSpPr>
            <a:spLocks noGrp="1" noChangeArrowheads="1"/>
          </p:cNvSpPr>
          <p:nvPr>
            <p:ph type="dt" sz="half" idx="2"/>
          </p:nvPr>
        </p:nvSpPr>
        <p:spPr/>
        <p:txBody>
          <a:bodyPr/>
          <a:lstStyle>
            <a:lvl1pPr>
              <a:defRPr/>
            </a:lvl1pPr>
          </a:lstStyle>
          <a:p>
            <a:endParaRPr lang="en-US" altLang="en-US"/>
          </a:p>
        </p:txBody>
      </p:sp>
      <p:sp>
        <p:nvSpPr>
          <p:cNvPr id="138245"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38246" name="Rectangle 6"/>
          <p:cNvSpPr>
            <a:spLocks noGrp="1" noChangeArrowheads="1"/>
          </p:cNvSpPr>
          <p:nvPr>
            <p:ph type="sldNum" sz="quarter" idx="4"/>
          </p:nvPr>
        </p:nvSpPr>
        <p:spPr/>
        <p:txBody>
          <a:bodyPr/>
          <a:lstStyle>
            <a:lvl1pPr>
              <a:defRPr/>
            </a:lvl1pPr>
          </a:lstStyle>
          <a:p>
            <a:fld id="{7078E183-5F24-44A3-BA75-1F7658FBB201}" type="slidenum">
              <a:rPr lang="fa-IR" altLang="en-US"/>
              <a:pPr/>
              <a:t>‹#›</a:t>
            </a:fld>
            <a:endParaRPr lang="en-US" altLang="en-US"/>
          </a:p>
        </p:txBody>
      </p:sp>
      <p:sp>
        <p:nvSpPr>
          <p:cNvPr id="13824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3824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ransition spd="slow" advClick="0">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B3B688-B5DD-478E-A0BA-3235609D1088}" type="slidenum">
              <a:rPr lang="fa-IR" altLang="en-US"/>
              <a:pPr/>
              <a:t>‹#›</a:t>
            </a:fld>
            <a:endParaRPr lang="en-US" altLang="en-US"/>
          </a:p>
        </p:txBody>
      </p:sp>
    </p:spTree>
  </p:cSld>
  <p:clrMapOvr>
    <a:masterClrMapping/>
  </p:clrMapOvr>
  <p:transition spd="slow" advClick="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EB411E3-1FBF-4D76-8A8C-0AE7FF8FD076}" type="slidenum">
              <a:rPr lang="fa-IR" altLang="en-US"/>
              <a:pPr/>
              <a:t>‹#›</a:t>
            </a:fld>
            <a:endParaRPr lang="en-US" altLang="en-US"/>
          </a:p>
        </p:txBody>
      </p:sp>
    </p:spTree>
  </p:cSld>
  <p:clrMapOvr>
    <a:masterClrMapping/>
  </p:clrMapOvr>
  <p:transition spd="slow" advClick="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464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146436"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146437"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46438" name="Rectangle 6"/>
          <p:cNvSpPr>
            <a:spLocks noGrp="1" noChangeArrowheads="1"/>
          </p:cNvSpPr>
          <p:nvPr>
            <p:ph type="sldNum" sz="quarter" idx="4"/>
          </p:nvPr>
        </p:nvSpPr>
        <p:spPr>
          <a:xfrm>
            <a:off x="6553200" y="6248400"/>
            <a:ext cx="1905000" cy="457200"/>
          </a:xfrm>
        </p:spPr>
        <p:txBody>
          <a:bodyPr/>
          <a:lstStyle>
            <a:lvl1pPr>
              <a:defRPr/>
            </a:lvl1pPr>
          </a:lstStyle>
          <a:p>
            <a:fld id="{71FB020F-C9A9-480E-97B5-F3A4EB85C465}" type="slidenum">
              <a:rPr lang="fa-IR"/>
              <a:pPr/>
              <a:t>‹#›</a:t>
            </a:fld>
            <a:endParaRPr lang="en-US"/>
          </a:p>
        </p:txBody>
      </p:sp>
      <p:sp>
        <p:nvSpPr>
          <p:cNvPr id="14643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a:endParaRPr lang="en-US">
              <a:solidFill>
                <a:schemeClr val="tx1"/>
              </a:solidFill>
              <a:latin typeface="Times New Roman" pitchFamily="18" charset="0"/>
              <a:cs typeface="Arial" charset="0"/>
            </a:endParaRPr>
          </a:p>
        </p:txBody>
      </p:sp>
    </p:spTree>
  </p:cSld>
  <p:clrMapOvr>
    <a:masterClrMapping/>
  </p:clrMapOvr>
  <p:transition spd="slow" advClick="0">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6411A3-2BC8-4EEF-866A-E1913A9C4B04}" type="slidenum">
              <a:rPr lang="fa-IR"/>
              <a:pPr/>
              <a:t>‹#›</a:t>
            </a:fld>
            <a:endParaRPr lang="en-US"/>
          </a:p>
        </p:txBody>
      </p:sp>
    </p:spTree>
  </p:cSld>
  <p:clrMapOvr>
    <a:masterClrMapping/>
  </p:clrMapOvr>
  <p:transition spd="slow" advClick="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4C0733-BCAB-45CA-995C-BFCA1C3563F8}" type="slidenum">
              <a:rPr lang="fa-IR"/>
              <a:pPr/>
              <a:t>‹#›</a:t>
            </a:fld>
            <a:endParaRPr lang="en-US"/>
          </a:p>
        </p:txBody>
      </p:sp>
    </p:spTree>
  </p:cSld>
  <p:clrMapOvr>
    <a:masterClrMapping/>
  </p:clrMapOvr>
  <p:transition spd="slow" advClick="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2B8E14-D729-4A76-BA97-4538467EF76E}" type="slidenum">
              <a:rPr lang="fa-IR"/>
              <a:pPr/>
              <a:t>‹#›</a:t>
            </a:fld>
            <a:endParaRPr lang="en-US"/>
          </a:p>
        </p:txBody>
      </p:sp>
    </p:spTree>
  </p:cSld>
  <p:clrMapOvr>
    <a:masterClrMapping/>
  </p:clrMapOvr>
  <p:transition spd="slow" advClick="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B6FA7F-E076-4CCB-8EAE-74BB85DF1D4E}" type="slidenum">
              <a:rPr lang="fa-IR"/>
              <a:pPr/>
              <a:t>‹#›</a:t>
            </a:fld>
            <a:endParaRPr lang="en-US"/>
          </a:p>
        </p:txBody>
      </p:sp>
    </p:spTree>
  </p:cSld>
  <p:clrMapOvr>
    <a:masterClrMapping/>
  </p:clrMapOvr>
  <p:transition spd="slow" advClick="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82C517-707C-4A8A-B77C-6F4229365D45}" type="slidenum">
              <a:rPr lang="fa-IR"/>
              <a:pPr/>
              <a:t>‹#›</a:t>
            </a:fld>
            <a:endParaRPr lang="en-US"/>
          </a:p>
        </p:txBody>
      </p:sp>
    </p:spTree>
  </p:cSld>
  <p:clrMapOvr>
    <a:masterClrMapping/>
  </p:clrMapOvr>
  <p:transition spd="slow" advClick="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66F069-D35C-4A45-85DF-17FEEBAF730A}" type="slidenum">
              <a:rPr lang="fa-IR"/>
              <a:pPr/>
              <a:t>‹#›</a:t>
            </a:fld>
            <a:endParaRPr lang="en-US"/>
          </a:p>
        </p:txBody>
      </p:sp>
    </p:spTree>
  </p:cSld>
  <p:clrMapOvr>
    <a:masterClrMapping/>
  </p:clrMapOvr>
  <p:transition spd="slow" advClick="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583784-FD8B-46A9-8DA5-1FC66D7C7837}" type="slidenum">
              <a:rPr lang="fa-IR"/>
              <a:pPr/>
              <a:t>‹#›</a:t>
            </a:fld>
            <a:endParaRPr lang="en-US"/>
          </a:p>
        </p:txBody>
      </p:sp>
    </p:spTree>
  </p:cSld>
  <p:clrMapOvr>
    <a:masterClrMapping/>
  </p:clrMapOvr>
  <p:transition spd="slow" advClick="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4110FA7-E156-4AA4-8495-246318084608}" type="slidenum">
              <a:rPr lang="fa-IR" altLang="en-US"/>
              <a:pPr/>
              <a:t>‹#›</a:t>
            </a:fld>
            <a:endParaRPr lang="en-US" altLang="en-US"/>
          </a:p>
        </p:txBody>
      </p:sp>
    </p:spTree>
  </p:cSld>
  <p:clrMapOvr>
    <a:masterClrMapping/>
  </p:clrMapOvr>
  <p:transition spd="slow" advClick="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124E4A-2270-467C-B46C-2ADB973A7972}" type="slidenum">
              <a:rPr lang="fa-IR"/>
              <a:pPr/>
              <a:t>‹#›</a:t>
            </a:fld>
            <a:endParaRPr lang="en-US"/>
          </a:p>
        </p:txBody>
      </p:sp>
    </p:spTree>
  </p:cSld>
  <p:clrMapOvr>
    <a:masterClrMapping/>
  </p:clrMapOvr>
  <p:transition spd="slow" advClick="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AB011D-901F-43DB-8208-D6015536D8FC}" type="slidenum">
              <a:rPr lang="fa-IR"/>
              <a:pPr/>
              <a:t>‹#›</a:t>
            </a:fld>
            <a:endParaRPr lang="en-US"/>
          </a:p>
        </p:txBody>
      </p:sp>
    </p:spTree>
  </p:cSld>
  <p:clrMapOvr>
    <a:masterClrMapping/>
  </p:clrMapOvr>
  <p:transition spd="slow" advClick="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47A22E-6B78-4286-AD38-50E821B8AC07}" type="slidenum">
              <a:rPr lang="fa-IR"/>
              <a:pPr/>
              <a:t>‹#›</a:t>
            </a:fld>
            <a:endParaRPr lang="en-US"/>
          </a:p>
        </p:txBody>
      </p:sp>
    </p:spTree>
  </p:cSld>
  <p:clrMapOvr>
    <a:masterClrMapping/>
  </p:clrMapOvr>
  <p:transition spd="slow" advClick="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F8EF99-0DDB-4C79-AED0-6DEE608BBA15}" type="slidenum">
              <a:rPr lang="fa-IR"/>
              <a:pPr/>
              <a:t>‹#›</a:t>
            </a:fld>
            <a:endParaRPr lang="en-US"/>
          </a:p>
        </p:txBody>
      </p:sp>
    </p:spTree>
  </p:cSld>
  <p:clrMapOvr>
    <a:masterClrMapping/>
  </p:clrMapOvr>
  <p:transition spd="slow" advClick="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4AA430-4BC6-436B-B748-15BC315F397F}" type="slidenum">
              <a:rPr lang="fa-IR"/>
              <a:pPr/>
              <a:t>‹#›</a:t>
            </a:fld>
            <a:endParaRPr lang="en-US"/>
          </a:p>
        </p:txBody>
      </p:sp>
    </p:spTree>
  </p:cSld>
  <p:clrMapOvr>
    <a:masterClrMapping/>
  </p:clrMapOvr>
  <p:transition spd="slow" advClick="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D8C641-0D88-426D-8618-455F8714211C}" type="slidenum">
              <a:rPr lang="fa-IR"/>
              <a:pPr/>
              <a:t>‹#›</a:t>
            </a:fld>
            <a:endParaRPr lang="en-US"/>
          </a:p>
        </p:txBody>
      </p:sp>
    </p:spTree>
  </p:cSld>
  <p:clrMapOvr>
    <a:masterClrMapping/>
  </p:clrMapOvr>
  <p:transition spd="slow" advClick="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721D7E-1439-4278-B3E9-F22A0D67FC05}" type="slidenum">
              <a:rPr lang="fa-IR"/>
              <a:pPr/>
              <a:t>‹#›</a:t>
            </a:fld>
            <a:endParaRPr lang="en-US"/>
          </a:p>
        </p:txBody>
      </p:sp>
    </p:spTree>
  </p:cSld>
  <p:clrMapOvr>
    <a:masterClrMapping/>
  </p:clrMapOvr>
  <p:transition spd="slow" advClick="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E491A8-EAE6-49DF-A28D-806C6E2C9A42}" type="slidenum">
              <a:rPr lang="fa-IR"/>
              <a:pPr/>
              <a:t>‹#›</a:t>
            </a:fld>
            <a:endParaRPr lang="en-US"/>
          </a:p>
        </p:txBody>
      </p:sp>
    </p:spTree>
  </p:cSld>
  <p:clrMapOvr>
    <a:masterClrMapping/>
  </p:clrMapOvr>
  <p:transition spd="slow" advClick="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2E21B46-1AAF-480C-920F-53AA4562F9F4}" type="slidenum">
              <a:rPr lang="fa-IR"/>
              <a:pPr/>
              <a:t>‹#›</a:t>
            </a:fld>
            <a:endParaRPr lang="en-US"/>
          </a:p>
        </p:txBody>
      </p:sp>
    </p:spTree>
  </p:cSld>
  <p:clrMapOvr>
    <a:masterClrMapping/>
  </p:clrMapOvr>
  <p:transition spd="slow" advClick="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045D06B-068B-4887-987F-693D0DEB75A4}" type="slidenum">
              <a:rPr lang="fa-IR"/>
              <a:pPr/>
              <a:t>‹#›</a:t>
            </a:fld>
            <a:endParaRPr lang="en-US"/>
          </a:p>
        </p:txBody>
      </p:sp>
    </p:spTree>
  </p:cSld>
  <p:clrMapOvr>
    <a:masterClrMapping/>
  </p:clrMapOvr>
  <p:transition spd="slow" advClick="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6B20E5-3660-4816-B60C-C4CED5FBA95B}" type="slidenum">
              <a:rPr lang="fa-IR" altLang="en-US"/>
              <a:pPr/>
              <a:t>‹#›</a:t>
            </a:fld>
            <a:endParaRPr lang="en-US" altLang="en-US"/>
          </a:p>
        </p:txBody>
      </p:sp>
    </p:spTree>
  </p:cSld>
  <p:clrMapOvr>
    <a:masterClrMapping/>
  </p:clrMapOvr>
  <p:transition spd="slow" advClick="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ED13D1-E4F2-4DDF-9CE9-ED5325FD4617}" type="slidenum">
              <a:rPr lang="fa-IR"/>
              <a:pPr/>
              <a:t>‹#›</a:t>
            </a:fld>
            <a:endParaRPr lang="en-US"/>
          </a:p>
        </p:txBody>
      </p:sp>
    </p:spTree>
  </p:cSld>
  <p:clrMapOvr>
    <a:masterClrMapping/>
  </p:clrMapOvr>
  <p:transition spd="slow" advClick="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9301AF2-C8C6-4619-8966-7EB7FE2F8009}" type="slidenum">
              <a:rPr lang="fa-IR"/>
              <a:pPr/>
              <a:t>‹#›</a:t>
            </a:fld>
            <a:endParaRPr lang="en-US"/>
          </a:p>
        </p:txBody>
      </p:sp>
    </p:spTree>
  </p:cSld>
  <p:clrMapOvr>
    <a:masterClrMapping/>
  </p:clrMapOvr>
  <p:transition spd="slow" advClick="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D3272-A647-4361-8B38-0063EC81C1C5}" type="slidenum">
              <a:rPr lang="fa-IR"/>
              <a:pPr/>
              <a:t>‹#›</a:t>
            </a:fld>
            <a:endParaRPr lang="en-US"/>
          </a:p>
        </p:txBody>
      </p:sp>
    </p:spTree>
  </p:cSld>
  <p:clrMapOvr>
    <a:masterClrMapping/>
  </p:clrMapOvr>
  <p:transition spd="slow" advClick="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EC1227-E4ED-462A-9853-22842A64642E}" type="slidenum">
              <a:rPr lang="fa-IR"/>
              <a:pPr/>
              <a:t>‹#›</a:t>
            </a:fld>
            <a:endParaRPr lang="en-US"/>
          </a:p>
        </p:txBody>
      </p:sp>
    </p:spTree>
  </p:cSld>
  <p:clrMapOvr>
    <a:masterClrMapping/>
  </p:clrMapOvr>
  <p:transition spd="slow" advClick="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E05B67-3B18-4320-ADF7-D105C811A937}" type="slidenum">
              <a:rPr lang="fa-IR"/>
              <a:pPr/>
              <a:t>‹#›</a:t>
            </a:fld>
            <a:endParaRPr lang="en-US"/>
          </a:p>
        </p:txBody>
      </p:sp>
    </p:spTree>
  </p:cSld>
  <p:clrMapOvr>
    <a:masterClrMapping/>
  </p:clrMapOvr>
  <p:transition spd="slow" advClick="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2514" name="Group 2"/>
          <p:cNvGrpSpPr>
            <a:grpSpLocks/>
          </p:cNvGrpSpPr>
          <p:nvPr/>
        </p:nvGrpSpPr>
        <p:grpSpPr bwMode="auto">
          <a:xfrm>
            <a:off x="0" y="0"/>
            <a:ext cx="5867400" cy="6858000"/>
            <a:chOff x="0" y="0"/>
            <a:chExt cx="3696" cy="4320"/>
          </a:xfrm>
        </p:grpSpPr>
        <p:sp>
          <p:nvSpPr>
            <p:cNvPr id="19251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rtl="0"/>
              <a:endParaRPr kumimoji="1" lang="en-US">
                <a:solidFill>
                  <a:schemeClr val="tx1"/>
                </a:solidFill>
                <a:latin typeface="Times New Roman" pitchFamily="18" charset="0"/>
                <a:cs typeface="Arial" charset="0"/>
              </a:endParaRPr>
            </a:p>
          </p:txBody>
        </p:sp>
        <p:sp>
          <p:nvSpPr>
            <p:cNvPr id="1925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rtl="0"/>
              <a:endParaRPr kumimoji="1" lang="en-US">
                <a:solidFill>
                  <a:schemeClr val="tx1"/>
                </a:solidFill>
                <a:latin typeface="Times New Roman" pitchFamily="18" charset="0"/>
                <a:cs typeface="Arial" charset="0"/>
              </a:endParaRPr>
            </a:p>
          </p:txBody>
        </p:sp>
      </p:grpSp>
      <p:grpSp>
        <p:nvGrpSpPr>
          <p:cNvPr id="192517" name="Group 5"/>
          <p:cNvGrpSpPr>
            <a:grpSpLocks/>
          </p:cNvGrpSpPr>
          <p:nvPr/>
        </p:nvGrpSpPr>
        <p:grpSpPr bwMode="auto">
          <a:xfrm>
            <a:off x="3632200" y="4889500"/>
            <a:ext cx="4876800" cy="319088"/>
            <a:chOff x="2288" y="3080"/>
            <a:chExt cx="3072" cy="201"/>
          </a:xfrm>
        </p:grpSpPr>
        <p:sp>
          <p:nvSpPr>
            <p:cNvPr id="1925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9251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19252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92521"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192522" name="Rectangle 10"/>
          <p:cNvSpPr>
            <a:spLocks noGrp="1" noChangeArrowheads="1"/>
          </p:cNvSpPr>
          <p:nvPr>
            <p:ph type="ftr" sz="quarter" idx="3"/>
          </p:nvPr>
        </p:nvSpPr>
        <p:spPr/>
        <p:txBody>
          <a:bodyPr/>
          <a:lstStyle>
            <a:lvl1pPr algn="r">
              <a:defRPr/>
            </a:lvl1pPr>
          </a:lstStyle>
          <a:p>
            <a:endParaRPr lang="en-US"/>
          </a:p>
        </p:txBody>
      </p:sp>
      <p:sp>
        <p:nvSpPr>
          <p:cNvPr id="192523" name="Rectangle 11"/>
          <p:cNvSpPr>
            <a:spLocks noGrp="1" noChangeArrowheads="1"/>
          </p:cNvSpPr>
          <p:nvPr>
            <p:ph type="sldNum" sz="quarter" idx="4"/>
          </p:nvPr>
        </p:nvSpPr>
        <p:spPr>
          <a:xfrm>
            <a:off x="76200" y="6248400"/>
            <a:ext cx="587375" cy="488950"/>
          </a:xfrm>
        </p:spPr>
        <p:txBody>
          <a:bodyPr anchorCtr="0"/>
          <a:lstStyle>
            <a:lvl1pPr>
              <a:defRPr/>
            </a:lvl1pPr>
          </a:lstStyle>
          <a:p>
            <a:fld id="{569723A0-5CF6-4619-A1A9-631A751436B9}" type="slidenum">
              <a:rPr lang="fa-IR"/>
              <a:pPr/>
              <a:t>‹#›</a:t>
            </a:fld>
            <a:endParaRPr lang="en-US"/>
          </a:p>
        </p:txBody>
      </p:sp>
      <p:sp>
        <p:nvSpPr>
          <p:cNvPr id="19252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transition spd="slow" advClick="0">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6677D0-12D7-4898-BE17-7A805F7F119D}" type="slidenum">
              <a:rPr lang="fa-IR"/>
              <a:pPr/>
              <a:t>‹#›</a:t>
            </a:fld>
            <a:endParaRPr lang="en-US"/>
          </a:p>
        </p:txBody>
      </p:sp>
    </p:spTree>
  </p:cSld>
  <p:clrMapOvr>
    <a:masterClrMapping/>
  </p:clrMapOvr>
  <p:transition spd="slow" advClick="0">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6C67F-B730-48F8-B910-12C2B45AD4B2}" type="slidenum">
              <a:rPr lang="fa-IR"/>
              <a:pPr/>
              <a:t>‹#›</a:t>
            </a:fld>
            <a:endParaRPr lang="en-US"/>
          </a:p>
        </p:txBody>
      </p:sp>
    </p:spTree>
  </p:cSld>
  <p:clrMapOvr>
    <a:masterClrMapping/>
  </p:clrMapOvr>
  <p:transition spd="slow" advClick="0">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4F4CCD-74F3-4E2F-9A64-8144CE5454BE}" type="slidenum">
              <a:rPr lang="fa-IR"/>
              <a:pPr/>
              <a:t>‹#›</a:t>
            </a:fld>
            <a:endParaRPr lang="en-US"/>
          </a:p>
        </p:txBody>
      </p:sp>
    </p:spTree>
  </p:cSld>
  <p:clrMapOvr>
    <a:masterClrMapping/>
  </p:clrMapOvr>
  <p:transition spd="slow" advClick="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871D1F-A3FE-4EE8-8D7F-C8F3396EA9C2}" type="slidenum">
              <a:rPr lang="fa-IR"/>
              <a:pPr/>
              <a:t>‹#›</a:t>
            </a:fld>
            <a:endParaRPr lang="en-US"/>
          </a:p>
        </p:txBody>
      </p:sp>
    </p:spTree>
  </p:cSld>
  <p:clrMapOvr>
    <a:masterClrMapping/>
  </p:clrMapOvr>
  <p:transition spd="slow" advClick="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D36E9ED-1108-4134-BC5F-D3AEEB9237F6}" type="slidenum">
              <a:rPr lang="fa-IR" altLang="en-US"/>
              <a:pPr/>
              <a:t>‹#›</a:t>
            </a:fld>
            <a:endParaRPr lang="en-US" altLang="en-US"/>
          </a:p>
        </p:txBody>
      </p:sp>
    </p:spTree>
  </p:cSld>
  <p:clrMapOvr>
    <a:masterClrMapping/>
  </p:clrMapOvr>
  <p:transition spd="slow" advClick="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4C97A4-7BA7-45FD-8615-18ABC54A020F}" type="slidenum">
              <a:rPr lang="fa-IR"/>
              <a:pPr/>
              <a:t>‹#›</a:t>
            </a:fld>
            <a:endParaRPr lang="en-US"/>
          </a:p>
        </p:txBody>
      </p:sp>
    </p:spTree>
  </p:cSld>
  <p:clrMapOvr>
    <a:masterClrMapping/>
  </p:clrMapOvr>
  <p:transition spd="slow" advClick="0">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DCA7F72-2C92-4B0E-ADF5-252ABCC72CD5}" type="slidenum">
              <a:rPr lang="fa-IR"/>
              <a:pPr/>
              <a:t>‹#›</a:t>
            </a:fld>
            <a:endParaRPr lang="en-US"/>
          </a:p>
        </p:txBody>
      </p:sp>
    </p:spTree>
  </p:cSld>
  <p:clrMapOvr>
    <a:masterClrMapping/>
  </p:clrMapOvr>
  <p:transition spd="slow" advClick="0">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015AB3-AA68-4DCA-8DD4-74A3C58E9319}" type="slidenum">
              <a:rPr lang="fa-IR"/>
              <a:pPr/>
              <a:t>‹#›</a:t>
            </a:fld>
            <a:endParaRPr lang="en-US"/>
          </a:p>
        </p:txBody>
      </p:sp>
    </p:spTree>
  </p:cSld>
  <p:clrMapOvr>
    <a:masterClrMapping/>
  </p:clrMapOvr>
  <p:transition spd="slow" advClick="0">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DA4D26-4BB7-45A0-ADC1-4140FCF1398F}" type="slidenum">
              <a:rPr lang="fa-IR"/>
              <a:pPr/>
              <a:t>‹#›</a:t>
            </a:fld>
            <a:endParaRPr lang="en-US"/>
          </a:p>
        </p:txBody>
      </p:sp>
    </p:spTree>
  </p:cSld>
  <p:clrMapOvr>
    <a:masterClrMapping/>
  </p:clrMapOvr>
  <p:transition spd="slow" advClick="0">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97D138-4D78-40BA-859E-3720F8A839E7}" type="slidenum">
              <a:rPr lang="fa-IR"/>
              <a:pPr/>
              <a:t>‹#›</a:t>
            </a:fld>
            <a:endParaRPr lang="en-US"/>
          </a:p>
        </p:txBody>
      </p:sp>
    </p:spTree>
  </p:cSld>
  <p:clrMapOvr>
    <a:masterClrMapping/>
  </p:clrMapOvr>
  <p:transition spd="slow" advClick="0">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38F04-0B9A-4C26-9D69-D75CE86A8432}" type="slidenum">
              <a:rPr lang="fa-IR"/>
              <a:pPr/>
              <a:t>‹#›</a:t>
            </a:fld>
            <a:endParaRPr lang="en-US"/>
          </a:p>
        </p:txBody>
      </p:sp>
    </p:spTree>
  </p:cSld>
  <p:clrMapOvr>
    <a:masterClrMapping/>
  </p:clrMapOvr>
  <p:transition spd="slow" advClick="0">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2438400"/>
            <a:ext cx="9009063" cy="1052513"/>
            <a:chOff x="0" y="1536"/>
            <a:chExt cx="5675" cy="663"/>
          </a:xfrm>
        </p:grpSpPr>
        <p:grpSp>
          <p:nvGrpSpPr>
            <p:cNvPr id="195587" name="Group 3"/>
            <p:cNvGrpSpPr>
              <a:grpSpLocks/>
            </p:cNvGrpSpPr>
            <p:nvPr/>
          </p:nvGrpSpPr>
          <p:grpSpPr bwMode="auto">
            <a:xfrm>
              <a:off x="183" y="1604"/>
              <a:ext cx="448" cy="299"/>
              <a:chOff x="720" y="336"/>
              <a:chExt cx="624" cy="432"/>
            </a:xfrm>
          </p:grpSpPr>
          <p:sp>
            <p:nvSpPr>
              <p:cNvPr id="19558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19558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195590" name="Group 6"/>
            <p:cNvGrpSpPr>
              <a:grpSpLocks/>
            </p:cNvGrpSpPr>
            <p:nvPr/>
          </p:nvGrpSpPr>
          <p:grpSpPr bwMode="auto">
            <a:xfrm>
              <a:off x="261" y="1870"/>
              <a:ext cx="465" cy="299"/>
              <a:chOff x="912" y="2640"/>
              <a:chExt cx="672" cy="432"/>
            </a:xfrm>
          </p:grpSpPr>
          <p:sp>
            <p:nvSpPr>
              <p:cNvPr id="19559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19559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19559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19559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19559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1955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1955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9559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19559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19560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15416EB0-F557-48E6-B5DB-940C62829C4A}" type="slidenum">
              <a:rPr lang="fa-IR"/>
              <a:pPr/>
              <a:t>‹#›</a:t>
            </a:fld>
            <a:endParaRPr lang="en-US"/>
          </a:p>
        </p:txBody>
      </p:sp>
    </p:spTree>
  </p:cSld>
  <p:clrMapOvr>
    <a:masterClrMapping/>
  </p:clrMapOvr>
  <p:transition spd="slow" advClick="0">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8C2EC8-8C97-4D77-8F12-E4BEA3444E79}" type="slidenum">
              <a:rPr lang="fa-IR"/>
              <a:pPr/>
              <a:t>‹#›</a:t>
            </a:fld>
            <a:endParaRPr lang="en-US"/>
          </a:p>
        </p:txBody>
      </p:sp>
    </p:spTree>
  </p:cSld>
  <p:clrMapOvr>
    <a:masterClrMapping/>
  </p:clrMapOvr>
  <p:transition spd="slow" advClick="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BC1FCF-3336-4156-A61F-8492D0E050E0}" type="slidenum">
              <a:rPr lang="fa-IR"/>
              <a:pPr/>
              <a:t>‹#›</a:t>
            </a:fld>
            <a:endParaRPr lang="en-US"/>
          </a:p>
        </p:txBody>
      </p:sp>
    </p:spTree>
  </p:cSld>
  <p:clrMapOvr>
    <a:masterClrMapping/>
  </p:clrMapOvr>
  <p:transition spd="slow" advClick="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FC98A8-2AFB-4717-9E90-4482106CFC6F}" type="slidenum">
              <a:rPr lang="fa-IR"/>
              <a:pPr/>
              <a:t>‹#›</a:t>
            </a:fld>
            <a:endParaRPr lang="en-US"/>
          </a:p>
        </p:txBody>
      </p:sp>
    </p:spTree>
  </p:cSld>
  <p:clrMapOvr>
    <a:masterClrMapping/>
  </p:clrMapOvr>
  <p:transition spd="slow" advClick="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B8C7A71-7A78-4194-8C09-5CD0EE79A0D0}" type="slidenum">
              <a:rPr lang="fa-IR" altLang="en-US"/>
              <a:pPr/>
              <a:t>‹#›</a:t>
            </a:fld>
            <a:endParaRPr lang="en-US" altLang="en-US"/>
          </a:p>
        </p:txBody>
      </p:sp>
    </p:spTree>
  </p:cSld>
  <p:clrMapOvr>
    <a:masterClrMapping/>
  </p:clrMapOvr>
  <p:transition spd="slow" advClick="0">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671023A-F108-4E7B-87A6-E3BC06FFA3D4}" type="slidenum">
              <a:rPr lang="fa-IR"/>
              <a:pPr/>
              <a:t>‹#›</a:t>
            </a:fld>
            <a:endParaRPr lang="en-US"/>
          </a:p>
        </p:txBody>
      </p:sp>
    </p:spTree>
  </p:cSld>
  <p:clrMapOvr>
    <a:masterClrMapping/>
  </p:clrMapOvr>
  <p:transition spd="slow" advClick="0">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6571190-BE0F-4E1D-90FE-90A6267191E3}" type="slidenum">
              <a:rPr lang="fa-IR"/>
              <a:pPr/>
              <a:t>‹#›</a:t>
            </a:fld>
            <a:endParaRPr lang="en-US"/>
          </a:p>
        </p:txBody>
      </p:sp>
    </p:spTree>
  </p:cSld>
  <p:clrMapOvr>
    <a:masterClrMapping/>
  </p:clrMapOvr>
  <p:transition spd="slow" advClick="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FF2333-74B2-468C-946C-5065896ACCBA}" type="slidenum">
              <a:rPr lang="fa-IR"/>
              <a:pPr/>
              <a:t>‹#›</a:t>
            </a:fld>
            <a:endParaRPr lang="en-US"/>
          </a:p>
        </p:txBody>
      </p:sp>
    </p:spTree>
  </p:cSld>
  <p:clrMapOvr>
    <a:masterClrMapping/>
  </p:clrMapOvr>
  <p:transition spd="slow" advClick="0">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DABFFE-BDA6-45A6-B131-AD787CD5F3EF}" type="slidenum">
              <a:rPr lang="fa-IR"/>
              <a:pPr/>
              <a:t>‹#›</a:t>
            </a:fld>
            <a:endParaRPr lang="en-US"/>
          </a:p>
        </p:txBody>
      </p:sp>
    </p:spTree>
  </p:cSld>
  <p:clrMapOvr>
    <a:masterClrMapping/>
  </p:clrMapOvr>
  <p:transition spd="slow" advClick="0">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8F2948-CDA1-43D7-B28E-E072F3100F32}" type="slidenum">
              <a:rPr lang="fa-IR"/>
              <a:pPr/>
              <a:t>‹#›</a:t>
            </a:fld>
            <a:endParaRPr lang="en-US"/>
          </a:p>
        </p:txBody>
      </p:sp>
    </p:spTree>
  </p:cSld>
  <p:clrMapOvr>
    <a:masterClrMapping/>
  </p:clrMapOvr>
  <p:transition spd="slow" advClick="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7C3BEB-6B31-42C0-BEA2-BF3D49510A8F}" type="slidenum">
              <a:rPr lang="fa-IR"/>
              <a:pPr/>
              <a:t>‹#›</a:t>
            </a:fld>
            <a:endParaRPr lang="en-US"/>
          </a:p>
        </p:txBody>
      </p:sp>
    </p:spTree>
  </p:cSld>
  <p:clrMapOvr>
    <a:masterClrMapping/>
  </p:clrMapOvr>
  <p:transition spd="slow" advClick="0">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D4D4A6-C664-4A7F-BD6A-0A16458E1705}" type="slidenum">
              <a:rPr lang="fa-IR"/>
              <a:pPr/>
              <a:t>‹#›</a:t>
            </a:fld>
            <a:endParaRPr lang="en-US"/>
          </a:p>
        </p:txBody>
      </p:sp>
    </p:spTree>
  </p:cSld>
  <p:clrMapOvr>
    <a:masterClrMapping/>
  </p:clrMapOvr>
  <p:transition spd="slow" advClick="0">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1730" name="Group 2"/>
          <p:cNvGrpSpPr>
            <a:grpSpLocks/>
          </p:cNvGrpSpPr>
          <p:nvPr/>
        </p:nvGrpSpPr>
        <p:grpSpPr bwMode="auto">
          <a:xfrm>
            <a:off x="0" y="0"/>
            <a:ext cx="9144000" cy="6858000"/>
            <a:chOff x="0" y="0"/>
            <a:chExt cx="5760" cy="4320"/>
          </a:xfrm>
        </p:grpSpPr>
        <p:sp>
          <p:nvSpPr>
            <p:cNvPr id="2017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rtl="0"/>
              <a:endParaRPr lang="en-US">
                <a:solidFill>
                  <a:schemeClr val="tx1"/>
                </a:solidFill>
                <a:latin typeface="Times New Roman" pitchFamily="18" charset="0"/>
                <a:cs typeface="Arial" charset="0"/>
              </a:endParaRPr>
            </a:p>
          </p:txBody>
        </p:sp>
        <p:sp>
          <p:nvSpPr>
            <p:cNvPr id="2017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grpSp>
          <p:nvGrpSpPr>
            <p:cNvPr id="201733" name="Group 5"/>
            <p:cNvGrpSpPr>
              <a:grpSpLocks/>
            </p:cNvGrpSpPr>
            <p:nvPr/>
          </p:nvGrpSpPr>
          <p:grpSpPr bwMode="auto">
            <a:xfrm>
              <a:off x="0" y="672"/>
              <a:ext cx="1806" cy="1989"/>
              <a:chOff x="0" y="672"/>
              <a:chExt cx="1806" cy="1989"/>
            </a:xfrm>
          </p:grpSpPr>
          <p:sp>
            <p:nvSpPr>
              <p:cNvPr id="2017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17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grpSp>
      </p:grpSp>
      <p:sp>
        <p:nvSpPr>
          <p:cNvPr id="2017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01745" name="Rectangle 17"/>
          <p:cNvSpPr>
            <a:spLocks noGrp="1" noChangeArrowheads="1"/>
          </p:cNvSpPr>
          <p:nvPr>
            <p:ph type="ftr" sz="quarter" idx="3"/>
          </p:nvPr>
        </p:nvSpPr>
        <p:spPr/>
        <p:txBody>
          <a:bodyPr/>
          <a:lstStyle>
            <a:lvl1pPr>
              <a:defRPr/>
            </a:lvl1pPr>
          </a:lstStyle>
          <a:p>
            <a:endParaRPr lang="en-US"/>
          </a:p>
        </p:txBody>
      </p:sp>
      <p:sp>
        <p:nvSpPr>
          <p:cNvPr id="201746" name="Rectangle 18"/>
          <p:cNvSpPr>
            <a:spLocks noGrp="1" noChangeArrowheads="1"/>
          </p:cNvSpPr>
          <p:nvPr>
            <p:ph type="sldNum" sz="quarter" idx="4"/>
          </p:nvPr>
        </p:nvSpPr>
        <p:spPr/>
        <p:txBody>
          <a:bodyPr/>
          <a:lstStyle>
            <a:lvl1pPr>
              <a:defRPr/>
            </a:lvl1pPr>
          </a:lstStyle>
          <a:p>
            <a:fld id="{E0387D68-A838-470A-BDEE-19316ACD6F99}" type="slidenum">
              <a:rPr lang="fa-IR"/>
              <a:pPr/>
              <a:t>‹#›</a:t>
            </a:fld>
            <a:endParaRPr lang="en-US"/>
          </a:p>
        </p:txBody>
      </p:sp>
      <p:sp>
        <p:nvSpPr>
          <p:cNvPr id="2017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017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transition spd="slow" advClick="0">
    <p:random/>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D1C660E-A2DB-4196-A257-96F9A42E7F81}"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EAB914-D5AF-42A6-B33C-6F8AA2EF2605}"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C747A1F-15B5-4492-8B77-DADF77CF33D0}" type="slidenum">
              <a:rPr lang="fa-IR" altLang="en-US"/>
              <a:pPr/>
              <a:t>‹#›</a:t>
            </a:fld>
            <a:endParaRPr lang="en-US" altLang="en-US"/>
          </a:p>
        </p:txBody>
      </p:sp>
    </p:spTree>
  </p:cSld>
  <p:clrMapOvr>
    <a:masterClrMapping/>
  </p:clrMapOvr>
  <p:transition spd="slow" advClick="0">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772C994C-ADC2-42DD-BB78-93BFD855AE77}" type="slidenum">
              <a:rPr lang="fa-IR"/>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04BD527B-F5FF-42A6-946B-CBFEDB6CEA41}" type="slidenum">
              <a:rPr lang="fa-IR"/>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635EBB3-405B-4566-BF4E-A563A42261C5}" type="slidenum">
              <a:rPr lang="fa-IR"/>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57CFFCE-CD88-42BF-9294-9D55F50061B9}" type="slidenum">
              <a:rPr lang="fa-IR"/>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86869740-2DE2-4C4A-A44A-F46CEF19440E}" type="slidenum">
              <a:rPr lang="fa-IR"/>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27711B3-663C-44F3-AD2B-C120B67A598B}" type="slidenum">
              <a:rPr lang="fa-IR"/>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45A736A-916C-47D5-BD96-1D86C89F8BCB}"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5853188-14B7-44D8-BE36-C922F2352317}" type="slidenum">
              <a:rPr lang="fa-IR"/>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transition spd="slow" advClick="0">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0338" name="Group 2"/>
          <p:cNvGrpSpPr>
            <a:grpSpLocks/>
          </p:cNvGrpSpPr>
          <p:nvPr/>
        </p:nvGrpSpPr>
        <p:grpSpPr bwMode="auto">
          <a:xfrm>
            <a:off x="-3222625" y="304800"/>
            <a:ext cx="11909425" cy="4724400"/>
            <a:chOff x="-2030" y="192"/>
            <a:chExt cx="7502" cy="2976"/>
          </a:xfrm>
        </p:grpSpPr>
        <p:sp>
          <p:nvSpPr>
            <p:cNvPr id="270339"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endParaRPr lang="en-US"/>
            </a:p>
          </p:txBody>
        </p:sp>
        <p:sp>
          <p:nvSpPr>
            <p:cNvPr id="270340"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70341"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lgn="l" rtl="0"/>
              <a:endParaRPr lang="en-US" sz="1800">
                <a:solidFill>
                  <a:schemeClr val="tx1"/>
                </a:solidFill>
                <a:cs typeface="Arial" charset="0"/>
              </a:endParaRPr>
            </a:p>
          </p:txBody>
        </p:sp>
      </p:grpSp>
      <p:sp>
        <p:nvSpPr>
          <p:cNvPr id="270342"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270343"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270344" name="Rectangle 8"/>
          <p:cNvSpPr>
            <a:spLocks noGrp="1" noChangeArrowheads="1"/>
          </p:cNvSpPr>
          <p:nvPr>
            <p:ph type="dt" sz="half" idx="2"/>
          </p:nvPr>
        </p:nvSpPr>
        <p:spPr/>
        <p:txBody>
          <a:bodyPr/>
          <a:lstStyle>
            <a:lvl1pPr>
              <a:defRPr/>
            </a:lvl1pPr>
          </a:lstStyle>
          <a:p>
            <a:endParaRPr lang="en-US"/>
          </a:p>
        </p:txBody>
      </p:sp>
      <p:sp>
        <p:nvSpPr>
          <p:cNvPr id="270345" name="Rectangle 9"/>
          <p:cNvSpPr>
            <a:spLocks noGrp="1" noChangeArrowheads="1"/>
          </p:cNvSpPr>
          <p:nvPr>
            <p:ph type="ftr" sz="quarter" idx="3"/>
          </p:nvPr>
        </p:nvSpPr>
        <p:spPr/>
        <p:txBody>
          <a:bodyPr/>
          <a:lstStyle>
            <a:lvl1pPr>
              <a:defRPr/>
            </a:lvl1pPr>
          </a:lstStyle>
          <a:p>
            <a:endParaRPr lang="en-US"/>
          </a:p>
        </p:txBody>
      </p:sp>
      <p:sp>
        <p:nvSpPr>
          <p:cNvPr id="270346" name="Rectangle 10"/>
          <p:cNvSpPr>
            <a:spLocks noGrp="1" noChangeArrowheads="1"/>
          </p:cNvSpPr>
          <p:nvPr>
            <p:ph type="sldNum" sz="quarter" idx="4"/>
          </p:nvPr>
        </p:nvSpPr>
        <p:spPr/>
        <p:txBody>
          <a:bodyPr/>
          <a:lstStyle>
            <a:lvl1pPr>
              <a:defRPr/>
            </a:lvl1pPr>
          </a:lstStyle>
          <a:p>
            <a:fld id="{113EDD74-95F7-4EF1-841B-DE65841C109A}" type="slidenum">
              <a:rPr lang="fa-IR"/>
              <a:pPr/>
              <a:t>‹#›</a:t>
            </a:fld>
            <a:endParaRPr lang="en-US"/>
          </a:p>
        </p:txBody>
      </p:sp>
    </p:spTree>
  </p:cSld>
  <p:clrMapOvr>
    <a:masterClrMapping/>
  </p:clrMapOvr>
  <p:transition spd="slow" advClick="0">
    <p:random/>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8786C6-00CB-414D-AD26-1106F5C4A199}" type="slidenum">
              <a:rPr lang="fa-IR"/>
              <a:pPr/>
              <a:t>‹#›</a:t>
            </a:fld>
            <a:endParaRPr lang="en-US"/>
          </a:p>
        </p:txBody>
      </p:sp>
    </p:spTree>
  </p:cSld>
  <p:clrMapOvr>
    <a:masterClrMapping/>
  </p:clrMapOvr>
  <p:transition spd="slow" advClick="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04C070-CFBE-444E-8D97-9A1700D1CD59}" type="slidenum">
              <a:rPr lang="fa-IR" altLang="en-US"/>
              <a:pPr/>
              <a:t>‹#›</a:t>
            </a:fld>
            <a:endParaRPr lang="en-US" altLang="en-US"/>
          </a:p>
        </p:txBody>
      </p:sp>
    </p:spTree>
  </p:cSld>
  <p:clrMapOvr>
    <a:masterClrMapping/>
  </p:clrMapOvr>
  <p:transition spd="slow" advClick="0">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71D3A-6EDD-4251-BE20-E52FC0C9F5C8}" type="slidenum">
              <a:rPr lang="fa-IR"/>
              <a:pPr/>
              <a:t>‹#›</a:t>
            </a:fld>
            <a:endParaRPr lang="en-US"/>
          </a:p>
        </p:txBody>
      </p:sp>
    </p:spTree>
  </p:cSld>
  <p:clrMapOvr>
    <a:masterClrMapping/>
  </p:clrMapOvr>
  <p:transition spd="slow" advClick="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86F5D6-2277-4994-9543-89B1FD6B7ED2}" type="slidenum">
              <a:rPr lang="fa-IR"/>
              <a:pPr/>
              <a:t>‹#›</a:t>
            </a:fld>
            <a:endParaRPr lang="en-US"/>
          </a:p>
        </p:txBody>
      </p:sp>
    </p:spTree>
  </p:cSld>
  <p:clrMapOvr>
    <a:masterClrMapping/>
  </p:clrMapOvr>
  <p:transition spd="slow" advClick="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EBD679-1EF8-41E6-83F2-C0C87161ACA0}" type="slidenum">
              <a:rPr lang="fa-IR"/>
              <a:pPr/>
              <a:t>‹#›</a:t>
            </a:fld>
            <a:endParaRPr lang="en-US"/>
          </a:p>
        </p:txBody>
      </p:sp>
    </p:spTree>
  </p:cSld>
  <p:clrMapOvr>
    <a:masterClrMapping/>
  </p:clrMapOvr>
  <p:transition spd="slow" advClick="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C5A6607-9A53-41AB-9F9F-564A845FAC0B}" type="slidenum">
              <a:rPr lang="fa-IR"/>
              <a:pPr/>
              <a:t>‹#›</a:t>
            </a:fld>
            <a:endParaRPr lang="en-US"/>
          </a:p>
        </p:txBody>
      </p:sp>
    </p:spTree>
  </p:cSld>
  <p:clrMapOvr>
    <a:masterClrMapping/>
  </p:clrMapOvr>
  <p:transition spd="slow" advClick="0">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59396C-CD3A-4032-80A7-7F9F03E8B3C6}" type="slidenum">
              <a:rPr lang="fa-IR"/>
              <a:pPr/>
              <a:t>‹#›</a:t>
            </a:fld>
            <a:endParaRPr lang="en-US"/>
          </a:p>
        </p:txBody>
      </p:sp>
    </p:spTree>
  </p:cSld>
  <p:clrMapOvr>
    <a:masterClrMapping/>
  </p:clrMapOvr>
  <p:transition spd="slow" advClick="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BB6657-A31D-4E2D-BB2F-E879C25F5C81}" type="slidenum">
              <a:rPr lang="fa-IR"/>
              <a:pPr/>
              <a:t>‹#›</a:t>
            </a:fld>
            <a:endParaRPr lang="en-US"/>
          </a:p>
        </p:txBody>
      </p:sp>
    </p:spTree>
  </p:cSld>
  <p:clrMapOvr>
    <a:masterClrMapping/>
  </p:clrMapOvr>
  <p:transition spd="slow" advClick="0">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F77BC9-F5A4-4457-B27B-EB80A942BF5B}" type="slidenum">
              <a:rPr lang="fa-IR"/>
              <a:pPr/>
              <a:t>‹#›</a:t>
            </a:fld>
            <a:endParaRPr lang="en-US"/>
          </a:p>
        </p:txBody>
      </p:sp>
    </p:spTree>
  </p:cSld>
  <p:clrMapOvr>
    <a:masterClrMapping/>
  </p:clrMapOvr>
  <p:transition spd="slow" advClick="0">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F63327-CB0E-4694-A030-91A5F6E6CBCA}" type="slidenum">
              <a:rPr lang="fa-IR"/>
              <a:pPr/>
              <a:t>‹#›</a:t>
            </a:fld>
            <a:endParaRPr lang="en-US"/>
          </a:p>
        </p:txBody>
      </p:sp>
    </p:spTree>
  </p:cSld>
  <p:clrMapOvr>
    <a:masterClrMapping/>
  </p:clrMapOvr>
  <p:transition spd="slow" advClick="0">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8658E6-8D72-459A-912A-FF59944C7077}" type="slidenum">
              <a:rPr lang="fa-IR"/>
              <a:pPr/>
              <a:t>‹#›</a:t>
            </a:fld>
            <a:endParaRPr lang="en-US"/>
          </a:p>
        </p:txBody>
      </p:sp>
    </p:spTree>
  </p:cSld>
  <p:clrMapOvr>
    <a:masterClrMapping/>
  </p:clrMapOvr>
  <p:transition spd="slow" advClick="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D010D4B-A8C7-4BA0-B529-C4110CA8DE5B}" type="slidenum">
              <a:rPr lang="fa-IR" altLang="en-US"/>
              <a:pPr/>
              <a:t>‹#›</a:t>
            </a:fld>
            <a:endParaRPr lang="en-US" altLang="en-US"/>
          </a:p>
        </p:txBody>
      </p:sp>
    </p:spTree>
  </p:cSld>
  <p:clrMapOvr>
    <a:masterClrMapping/>
  </p:clrMapOvr>
  <p:transition spd="slow" advClick="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8B07FB-37F9-4A04-9F86-417334A3C27E}" type="slidenum">
              <a:rPr lang="fa-IR" altLang="en-US"/>
              <a:pPr/>
              <a:t>‹#›</a:t>
            </a:fld>
            <a:endParaRPr lang="en-US" altLang="en-US"/>
          </a:p>
        </p:txBody>
      </p:sp>
    </p:spTree>
  </p:cSld>
  <p:clrMapOvr>
    <a:masterClrMapping/>
  </p:clrMapOvr>
  <p:transition spd="slow" advClick="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EF0"/>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721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7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solidFill>
                  <a:schemeClr val="tx1"/>
                </a:solidFill>
                <a:latin typeface="+mj-lt"/>
                <a:cs typeface="+mn-cs"/>
              </a:defRPr>
            </a:lvl1pPr>
          </a:lstStyle>
          <a:p>
            <a:endParaRPr lang="en-US" altLang="en-US"/>
          </a:p>
        </p:txBody>
      </p:sp>
      <p:sp>
        <p:nvSpPr>
          <p:cNvPr id="137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solidFill>
                  <a:schemeClr val="tx1"/>
                </a:solidFill>
                <a:latin typeface="+mj-lt"/>
                <a:cs typeface="+mn-cs"/>
              </a:defRPr>
            </a:lvl1pPr>
          </a:lstStyle>
          <a:p>
            <a:endParaRPr lang="en-US" altLang="en-US"/>
          </a:p>
        </p:txBody>
      </p:sp>
      <p:sp>
        <p:nvSpPr>
          <p:cNvPr id="137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solidFill>
                  <a:schemeClr val="tx1"/>
                </a:solidFill>
                <a:latin typeface="+mj-lt"/>
                <a:cs typeface="+mn-cs"/>
              </a:defRPr>
            </a:lvl1pPr>
          </a:lstStyle>
          <a:p>
            <a:fld id="{76B10F76-377D-46CE-8440-7AA92F5CD02F}" type="slidenum">
              <a:rPr lang="fa-IR" altLang="en-US"/>
              <a:pPr/>
              <a:t>‹#›</a:t>
            </a:fld>
            <a:endParaRPr lang="en-US" altLang="en-US"/>
          </a:p>
        </p:txBody>
      </p:sp>
      <p:sp>
        <p:nvSpPr>
          <p:cNvPr id="13722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3722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spd="slow" advClick="0">
    <p:random/>
  </p:transition>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AEEF0"/>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541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541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a:endParaRPr lang="en-US">
              <a:solidFill>
                <a:schemeClr val="tx1"/>
              </a:solidFill>
              <a:latin typeface="Times New Roman" pitchFamily="18" charset="0"/>
              <a:cs typeface="Arial" charset="0"/>
            </a:endParaRPr>
          </a:p>
        </p:txBody>
      </p:sp>
      <p:sp>
        <p:nvSpPr>
          <p:cNvPr id="14541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1454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solidFill>
                  <a:schemeClr val="tx1"/>
                </a:solidFill>
                <a:latin typeface="+mn-lt"/>
                <a:cs typeface="+mn-cs"/>
              </a:defRPr>
            </a:lvl1pPr>
          </a:lstStyle>
          <a:p>
            <a:endParaRPr lang="en-US"/>
          </a:p>
        </p:txBody>
      </p:sp>
      <p:sp>
        <p:nvSpPr>
          <p:cNvPr id="1454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solidFill>
                  <a:schemeClr val="tx1"/>
                </a:solidFill>
                <a:latin typeface="+mn-lt"/>
                <a:cs typeface="+mn-cs"/>
              </a:defRPr>
            </a:lvl1pPr>
          </a:lstStyle>
          <a:p>
            <a:endParaRPr lang="en-US"/>
          </a:p>
        </p:txBody>
      </p:sp>
      <p:sp>
        <p:nvSpPr>
          <p:cNvPr id="1454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a:solidFill>
                  <a:schemeClr val="tx1"/>
                </a:solidFill>
                <a:latin typeface="+mn-lt"/>
                <a:cs typeface="+mn-cs"/>
              </a:defRPr>
            </a:lvl1pPr>
          </a:lstStyle>
          <a:p>
            <a:fld id="{DC88FC3F-1BCC-4186-AAD5-33F00B2E1976}" type="slidenum">
              <a:rPr lang="fa-I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spd="slow" advClick="0">
    <p:random/>
  </p:transition>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charset="0"/>
        </a:defRPr>
      </a:lvl2pPr>
      <a:lvl3pPr algn="l" rtl="0" fontAlgn="base">
        <a:spcBef>
          <a:spcPct val="0"/>
        </a:spcBef>
        <a:spcAft>
          <a:spcPct val="0"/>
        </a:spcAft>
        <a:defRPr sz="3800">
          <a:solidFill>
            <a:schemeClr val="tx2"/>
          </a:solidFill>
          <a:latin typeface="Verdana" pitchFamily="34" charset="0"/>
          <a:cs typeface="Arial" charset="0"/>
        </a:defRPr>
      </a:lvl3pPr>
      <a:lvl4pPr algn="l" rtl="0" fontAlgn="base">
        <a:spcBef>
          <a:spcPct val="0"/>
        </a:spcBef>
        <a:spcAft>
          <a:spcPct val="0"/>
        </a:spcAft>
        <a:defRPr sz="3800">
          <a:solidFill>
            <a:schemeClr val="tx2"/>
          </a:solidFill>
          <a:latin typeface="Verdana" pitchFamily="34" charset="0"/>
          <a:cs typeface="Arial" charset="0"/>
        </a:defRPr>
      </a:lvl4pPr>
      <a:lvl5pPr algn="l" rtl="0" fontAlgn="base">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AEEF0"/>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4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solidFill>
                  <a:schemeClr val="tx1"/>
                </a:solidFill>
                <a:cs typeface="+mn-cs"/>
              </a:defRPr>
            </a:lvl1pPr>
          </a:lstStyle>
          <a:p>
            <a:endParaRPr lang="en-US"/>
          </a:p>
        </p:txBody>
      </p:sp>
      <p:sp>
        <p:nvSpPr>
          <p:cNvPr id="164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solidFill>
                  <a:schemeClr val="tx1"/>
                </a:solidFill>
                <a:cs typeface="+mn-cs"/>
              </a:defRPr>
            </a:lvl1pPr>
          </a:lstStyle>
          <a:p>
            <a:endParaRPr lang="en-US"/>
          </a:p>
        </p:txBody>
      </p:sp>
      <p:sp>
        <p:nvSpPr>
          <p:cNvPr id="164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solidFill>
                  <a:schemeClr val="tx1"/>
                </a:solidFill>
                <a:cs typeface="+mn-cs"/>
              </a:defRPr>
            </a:lvl1pPr>
          </a:lstStyle>
          <a:p>
            <a:fld id="{822CD68A-06DA-4074-9C47-DE5990D72FAE}" type="slidenum">
              <a:rPr lang="fa-I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78" r:id="rId12"/>
  </p:sldLayoutIdLst>
  <p:transition spd="slow" advClick="0">
    <p:random/>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AEEF0"/>
        </a:solidFill>
        <a:effectLst/>
      </p:bgPr>
    </p:bg>
    <p:spTree>
      <p:nvGrpSpPr>
        <p:cNvPr id="1" name=""/>
        <p:cNvGrpSpPr/>
        <p:nvPr/>
      </p:nvGrpSpPr>
      <p:grpSpPr>
        <a:xfrm>
          <a:off x="0" y="0"/>
          <a:ext cx="0" cy="0"/>
          <a:chOff x="0" y="0"/>
          <a:chExt cx="0" cy="0"/>
        </a:xfrm>
      </p:grpSpPr>
      <p:grpSp>
        <p:nvGrpSpPr>
          <p:cNvPr id="191490" name="Group 2"/>
          <p:cNvGrpSpPr>
            <a:grpSpLocks/>
          </p:cNvGrpSpPr>
          <p:nvPr/>
        </p:nvGrpSpPr>
        <p:grpSpPr bwMode="auto">
          <a:xfrm>
            <a:off x="0" y="0"/>
            <a:ext cx="7620000" cy="6858000"/>
            <a:chOff x="0" y="0"/>
            <a:chExt cx="4800" cy="4320"/>
          </a:xfrm>
        </p:grpSpPr>
        <p:grpSp>
          <p:nvGrpSpPr>
            <p:cNvPr id="191491" name="Group 3"/>
            <p:cNvGrpSpPr>
              <a:grpSpLocks/>
            </p:cNvGrpSpPr>
            <p:nvPr userDrawn="1"/>
          </p:nvGrpSpPr>
          <p:grpSpPr bwMode="auto">
            <a:xfrm>
              <a:off x="0" y="0"/>
              <a:ext cx="2016" cy="4320"/>
              <a:chOff x="0" y="0"/>
              <a:chExt cx="2016" cy="4320"/>
            </a:xfrm>
          </p:grpSpPr>
          <p:sp>
            <p:nvSpPr>
              <p:cNvPr id="19149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19149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191494" name="Group 6"/>
            <p:cNvGrpSpPr>
              <a:grpSpLocks/>
            </p:cNvGrpSpPr>
            <p:nvPr/>
          </p:nvGrpSpPr>
          <p:grpSpPr bwMode="auto">
            <a:xfrm>
              <a:off x="144" y="1248"/>
              <a:ext cx="4656" cy="201"/>
              <a:chOff x="144" y="1248"/>
              <a:chExt cx="4656" cy="201"/>
            </a:xfrm>
          </p:grpSpPr>
          <p:sp>
            <p:nvSpPr>
              <p:cNvPr id="19149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19149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19149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149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a:solidFill>
                  <a:schemeClr val="tx1"/>
                </a:solidFill>
                <a:cs typeface="+mn-cs"/>
              </a:defRPr>
            </a:lvl1pPr>
          </a:lstStyle>
          <a:p>
            <a:endParaRPr lang="en-US"/>
          </a:p>
        </p:txBody>
      </p:sp>
      <p:sp>
        <p:nvSpPr>
          <p:cNvPr id="19150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solidFill>
                  <a:schemeClr val="tx1"/>
                </a:solidFill>
                <a:cs typeface="+mn-cs"/>
              </a:defRPr>
            </a:lvl1pPr>
          </a:lstStyle>
          <a:p>
            <a:endParaRPr lang="en-US"/>
          </a:p>
        </p:txBody>
      </p:sp>
      <p:sp>
        <p:nvSpPr>
          <p:cNvPr id="19150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b="1">
                <a:solidFill>
                  <a:schemeClr val="bg1"/>
                </a:solidFill>
                <a:cs typeface="+mn-cs"/>
              </a:defRPr>
            </a:lvl1pPr>
          </a:lstStyle>
          <a:p>
            <a:fld id="{289AE141-DFC1-4493-B065-60D7146A3FC7}" type="slidenum">
              <a:rPr lang="fa-I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advClick="0">
    <p:random/>
  </p:transition>
  <p:timing>
    <p:tnLst>
      <p:par>
        <p:cTn id="1" dur="indefinite" restart="never" nodeType="tmRoot"/>
      </p:par>
    </p:tnLst>
  </p:timing>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cs typeface="Arial" charset="0"/>
        </a:defRPr>
      </a:lvl2pPr>
      <a:lvl3pPr algn="l" rtl="0" fontAlgn="base">
        <a:lnSpc>
          <a:spcPct val="90000"/>
        </a:lnSpc>
        <a:spcBef>
          <a:spcPct val="0"/>
        </a:spcBef>
        <a:spcAft>
          <a:spcPct val="0"/>
        </a:spcAft>
        <a:defRPr sz="3600" b="1">
          <a:solidFill>
            <a:schemeClr val="tx2"/>
          </a:solidFill>
          <a:latin typeface="Arial" charset="0"/>
          <a:cs typeface="Arial" charset="0"/>
        </a:defRPr>
      </a:lvl3pPr>
      <a:lvl4pPr algn="l" rtl="0" fontAlgn="base">
        <a:lnSpc>
          <a:spcPct val="90000"/>
        </a:lnSpc>
        <a:spcBef>
          <a:spcPct val="0"/>
        </a:spcBef>
        <a:spcAft>
          <a:spcPct val="0"/>
        </a:spcAft>
        <a:defRPr sz="3600" b="1">
          <a:solidFill>
            <a:schemeClr val="tx2"/>
          </a:solidFill>
          <a:latin typeface="Arial" charset="0"/>
          <a:cs typeface="Arial" charset="0"/>
        </a:defRPr>
      </a:lvl4pPr>
      <a:lvl5pPr algn="l" rtl="0" fontAlgn="base">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fontAlgn="base">
        <a:spcBef>
          <a:spcPct val="20000"/>
        </a:spcBef>
        <a:spcAft>
          <a:spcPct val="0"/>
        </a:spcAft>
        <a:buClr>
          <a:schemeClr val="tx1"/>
        </a:buClr>
        <a:buSzPct val="80000"/>
        <a:buChar char="–"/>
        <a:defRPr>
          <a:solidFill>
            <a:schemeClr val="tx1"/>
          </a:solidFill>
          <a:latin typeface="+mn-lt"/>
          <a:cs typeface="+mn-cs"/>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AEEF0"/>
        </a:solidFill>
        <a:effectLst/>
      </p:bgPr>
    </p:bg>
    <p:spTree>
      <p:nvGrpSpPr>
        <p:cNvPr id="1" name=""/>
        <p:cNvGrpSpPr/>
        <p:nvPr/>
      </p:nvGrpSpPr>
      <p:grpSpPr>
        <a:xfrm>
          <a:off x="0" y="0"/>
          <a:ext cx="0" cy="0"/>
          <a:chOff x="0" y="0"/>
          <a:chExt cx="0" cy="0"/>
        </a:xfrm>
      </p:grpSpPr>
      <p:sp>
        <p:nvSpPr>
          <p:cNvPr id="19456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rtl="0"/>
            <a:endParaRPr kumimoji="1" lang="en-US">
              <a:solidFill>
                <a:schemeClr val="tx1"/>
              </a:solidFill>
              <a:latin typeface="Tahoma" pitchFamily="34" charset="0"/>
              <a:cs typeface="Arial" charset="0"/>
            </a:endParaRPr>
          </a:p>
        </p:txBody>
      </p:sp>
      <p:sp>
        <p:nvSpPr>
          <p:cNvPr id="1945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rtl="0"/>
            <a:endParaRPr kumimoji="1" lang="en-US">
              <a:solidFill>
                <a:schemeClr val="tx1"/>
              </a:solidFill>
              <a:latin typeface="Tahoma" pitchFamily="34" charset="0"/>
              <a:cs typeface="Arial" charset="0"/>
            </a:endParaRPr>
          </a:p>
        </p:txBody>
      </p:sp>
      <p:sp>
        <p:nvSpPr>
          <p:cNvPr id="19456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rtl="0"/>
            <a:endParaRPr kumimoji="1" lang="en-US">
              <a:solidFill>
                <a:schemeClr val="tx1"/>
              </a:solidFill>
              <a:latin typeface="Tahoma" pitchFamily="34" charset="0"/>
              <a:cs typeface="Arial" charset="0"/>
            </a:endParaRPr>
          </a:p>
        </p:txBody>
      </p:sp>
      <p:sp>
        <p:nvSpPr>
          <p:cNvPr id="1945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rtl="0"/>
            <a:endParaRPr kumimoji="1" lang="en-US">
              <a:solidFill>
                <a:schemeClr val="tx1"/>
              </a:solidFill>
              <a:latin typeface="Tahoma" pitchFamily="34" charset="0"/>
              <a:cs typeface="Arial" charset="0"/>
            </a:endParaRPr>
          </a:p>
        </p:txBody>
      </p:sp>
      <p:sp>
        <p:nvSpPr>
          <p:cNvPr id="1945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rtl="0"/>
            <a:endParaRPr kumimoji="1" lang="en-US">
              <a:solidFill>
                <a:schemeClr val="tx1"/>
              </a:solidFill>
              <a:latin typeface="Tahoma" pitchFamily="34" charset="0"/>
              <a:cs typeface="Arial" charset="0"/>
            </a:endParaRPr>
          </a:p>
        </p:txBody>
      </p:sp>
      <p:sp>
        <p:nvSpPr>
          <p:cNvPr id="19456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rtl="0"/>
            <a:endParaRPr kumimoji="1" lang="en-US">
              <a:solidFill>
                <a:schemeClr val="tx1"/>
              </a:solidFill>
              <a:latin typeface="Tahoma" pitchFamily="34" charset="0"/>
              <a:cs typeface="Arial" charset="0"/>
            </a:endParaRPr>
          </a:p>
        </p:txBody>
      </p:sp>
      <p:sp>
        <p:nvSpPr>
          <p:cNvPr id="1945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rtl="0"/>
            <a:endParaRPr kumimoji="1" lang="en-US">
              <a:solidFill>
                <a:schemeClr val="tx1"/>
              </a:solidFill>
              <a:latin typeface="Tahoma" pitchFamily="34" charset="0"/>
              <a:cs typeface="Arial" charset="0"/>
            </a:endParaRPr>
          </a:p>
        </p:txBody>
      </p:sp>
      <p:sp>
        <p:nvSpPr>
          <p:cNvPr id="19456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457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5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solidFill>
                  <a:schemeClr val="tx1"/>
                </a:solidFill>
                <a:latin typeface="+mn-lt"/>
                <a:cs typeface="+mn-cs"/>
              </a:defRPr>
            </a:lvl1pPr>
          </a:lstStyle>
          <a:p>
            <a:endParaRPr lang="en-US"/>
          </a:p>
        </p:txBody>
      </p:sp>
      <p:sp>
        <p:nvSpPr>
          <p:cNvPr id="1945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solidFill>
                  <a:schemeClr val="tx1"/>
                </a:solidFill>
                <a:latin typeface="+mn-lt"/>
                <a:cs typeface="+mn-cs"/>
              </a:defRPr>
            </a:lvl1pPr>
          </a:lstStyle>
          <a:p>
            <a:endParaRPr lang="en-US"/>
          </a:p>
        </p:txBody>
      </p:sp>
      <p:sp>
        <p:nvSpPr>
          <p:cNvPr id="1945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a:solidFill>
                  <a:schemeClr val="tx1"/>
                </a:solidFill>
                <a:latin typeface="+mn-lt"/>
                <a:cs typeface="+mn-cs"/>
              </a:defRPr>
            </a:lvl1pPr>
          </a:lstStyle>
          <a:p>
            <a:fld id="{4AFA19C6-73CC-460C-9FDC-6FE643F5BF25}" type="slidenum">
              <a:rPr lang="fa-I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slow" advClick="0">
    <p:random/>
  </p:transition>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AEEF0"/>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solidFill>
                  <a:schemeClr val="tx1"/>
                </a:solidFill>
                <a:cs typeface="+mn-cs"/>
              </a:defRPr>
            </a:lvl1pPr>
          </a:lstStyle>
          <a:p>
            <a:endParaRPr lang="en-US"/>
          </a:p>
        </p:txBody>
      </p:sp>
      <p:sp>
        <p:nvSpPr>
          <p:cNvPr id="2007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solidFill>
                  <a:schemeClr val="tx1"/>
                </a:solidFill>
                <a:latin typeface="Arial Black" pitchFamily="34" charset="0"/>
                <a:cs typeface="+mn-cs"/>
              </a:defRPr>
            </a:lvl1pPr>
          </a:lstStyle>
          <a:p>
            <a:fld id="{1D969DAE-0A10-4866-B017-F7313AB988CB}" type="slidenum">
              <a:rPr lang="fa-IR"/>
              <a:pPr/>
              <a:t>‹#›</a:t>
            </a:fld>
            <a:endParaRPr lang="en-US"/>
          </a:p>
        </p:txBody>
      </p:sp>
      <p:grpSp>
        <p:nvGrpSpPr>
          <p:cNvPr id="200708" name="Group 4"/>
          <p:cNvGrpSpPr>
            <a:grpSpLocks/>
          </p:cNvGrpSpPr>
          <p:nvPr/>
        </p:nvGrpSpPr>
        <p:grpSpPr bwMode="auto">
          <a:xfrm>
            <a:off x="0" y="0"/>
            <a:ext cx="9144000" cy="546100"/>
            <a:chOff x="0" y="0"/>
            <a:chExt cx="5760" cy="344"/>
          </a:xfrm>
        </p:grpSpPr>
        <p:sp>
          <p:nvSpPr>
            <p:cNvPr id="2007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rtl="0"/>
              <a:endParaRPr lang="en-US">
                <a:solidFill>
                  <a:schemeClr val="tx1"/>
                </a:solidFill>
                <a:latin typeface="Times New Roman" pitchFamily="18" charset="0"/>
                <a:cs typeface="Arial" charset="0"/>
              </a:endParaRPr>
            </a:p>
          </p:txBody>
        </p:sp>
        <p:sp>
          <p:nvSpPr>
            <p:cNvPr id="2007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07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a:endParaRPr lang="en-US" sz="1800">
                <a:solidFill>
                  <a:schemeClr val="hlink"/>
                </a:solidFill>
                <a:cs typeface="Arial" charset="0"/>
              </a:endParaRPr>
            </a:p>
          </p:txBody>
        </p:sp>
        <p:sp>
          <p:nvSpPr>
            <p:cNvPr id="2007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a:endParaRPr lang="en-US" sz="1800">
                <a:solidFill>
                  <a:schemeClr val="hlink"/>
                </a:solidFill>
                <a:cs typeface="Arial" charset="0"/>
              </a:endParaRPr>
            </a:p>
          </p:txBody>
        </p:sp>
        <p:sp>
          <p:nvSpPr>
            <p:cNvPr id="2007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a:endParaRPr lang="en-US" sz="1800">
                <a:solidFill>
                  <a:schemeClr val="accent2"/>
                </a:solidFill>
                <a:cs typeface="Arial" charset="0"/>
              </a:endParaRPr>
            </a:p>
          </p:txBody>
        </p:sp>
        <p:sp>
          <p:nvSpPr>
            <p:cNvPr id="2007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a:endParaRPr lang="en-US" sz="1800">
                <a:solidFill>
                  <a:schemeClr val="hlink"/>
                </a:solidFill>
                <a:cs typeface="Arial" charset="0"/>
              </a:endParaRPr>
            </a:p>
          </p:txBody>
        </p:sp>
        <p:sp>
          <p:nvSpPr>
            <p:cNvPr id="2007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007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a:endParaRPr lang="en-US" sz="1800">
                <a:solidFill>
                  <a:schemeClr val="accent2"/>
                </a:solidFill>
                <a:cs typeface="Arial" charset="0"/>
              </a:endParaRPr>
            </a:p>
          </p:txBody>
        </p:sp>
        <p:sp>
          <p:nvSpPr>
            <p:cNvPr id="2007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a:endParaRPr lang="en-US" sz="1800">
                <a:solidFill>
                  <a:schemeClr val="accent2"/>
                </a:solidFill>
                <a:cs typeface="Arial" charset="0"/>
              </a:endParaRPr>
            </a:p>
          </p:txBody>
        </p:sp>
      </p:grpSp>
      <p:sp>
        <p:nvSpPr>
          <p:cNvPr id="2007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07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07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solidFill>
                  <a:schemeClr val="tx1"/>
                </a:solidFill>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3704"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p:random/>
  </p:transition>
  <p:timing>
    <p:tnLst>
      <p:par>
        <p:cTn id="1" dur="indefinite" restart="never" nodeType="tmRoot"/>
      </p:par>
    </p:tnLst>
  </p:timing>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AEEF0"/>
        </a:solidFill>
        <a:effectLst/>
      </p:bgPr>
    </p:bg>
    <p:spTree>
      <p:nvGrpSpPr>
        <p:cNvPr id="1" name=""/>
        <p:cNvGrpSpPr/>
        <p:nvPr/>
      </p:nvGrpSpPr>
      <p:grpSpPr>
        <a:xfrm>
          <a:off x="0" y="0"/>
          <a:ext cx="0" cy="0"/>
          <a:chOff x="0" y="0"/>
          <a:chExt cx="0" cy="0"/>
        </a:xfrm>
      </p:grpSpPr>
      <p:grpSp>
        <p:nvGrpSpPr>
          <p:cNvPr id="269314" name="Group 2"/>
          <p:cNvGrpSpPr>
            <a:grpSpLocks/>
          </p:cNvGrpSpPr>
          <p:nvPr/>
        </p:nvGrpSpPr>
        <p:grpSpPr bwMode="auto">
          <a:xfrm>
            <a:off x="-3238500" y="0"/>
            <a:ext cx="11925300" cy="3810000"/>
            <a:chOff x="-2040" y="0"/>
            <a:chExt cx="7512" cy="2400"/>
          </a:xfrm>
        </p:grpSpPr>
        <p:sp>
          <p:nvSpPr>
            <p:cNvPr id="269315"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lgn="l" rtl="0"/>
              <a:endParaRPr lang="en-US">
                <a:solidFill>
                  <a:schemeClr val="tx1"/>
                </a:solidFill>
                <a:latin typeface="Times New Roman" pitchFamily="18" charset="0"/>
                <a:cs typeface="Arial" charset="0"/>
              </a:endParaRPr>
            </a:p>
          </p:txBody>
        </p:sp>
        <p:sp>
          <p:nvSpPr>
            <p:cNvPr id="269316"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lgn="l" rtl="0"/>
              <a:endParaRPr lang="en-US" sz="1800">
                <a:solidFill>
                  <a:schemeClr val="tx1"/>
                </a:solidFill>
                <a:cs typeface="Arial" charset="0"/>
              </a:endParaRPr>
            </a:p>
          </p:txBody>
        </p:sp>
        <p:sp>
          <p:nvSpPr>
            <p:cNvPr id="269317"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endParaRPr lang="en-US"/>
            </a:p>
          </p:txBody>
        </p:sp>
      </p:grpSp>
      <p:sp>
        <p:nvSpPr>
          <p:cNvPr id="269318"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9319"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9320"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solidFill>
                  <a:schemeClr val="tx1"/>
                </a:solidFill>
                <a:latin typeface="+mn-lt"/>
                <a:cs typeface="+mn-cs"/>
              </a:defRPr>
            </a:lvl1pPr>
          </a:lstStyle>
          <a:p>
            <a:endParaRPr lang="en-US"/>
          </a:p>
        </p:txBody>
      </p:sp>
      <p:sp>
        <p:nvSpPr>
          <p:cNvPr id="269321"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solidFill>
                  <a:schemeClr val="tx1"/>
                </a:solidFill>
                <a:latin typeface="+mn-lt"/>
                <a:cs typeface="+mn-cs"/>
              </a:defRPr>
            </a:lvl1pPr>
          </a:lstStyle>
          <a:p>
            <a:endParaRPr lang="en-US"/>
          </a:p>
        </p:txBody>
      </p:sp>
      <p:sp>
        <p:nvSpPr>
          <p:cNvPr id="269322"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solidFill>
                  <a:schemeClr val="tx1"/>
                </a:solidFill>
                <a:latin typeface="+mn-lt"/>
                <a:cs typeface="+mn-cs"/>
              </a:defRPr>
            </a:lvl1pPr>
          </a:lstStyle>
          <a:p>
            <a:fld id="{7DC2F30B-8E5F-47E5-9F5E-91EE4D656872}" type="slidenum">
              <a:rPr lang="fa-I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spd="slow" advClick="0">
    <p:random/>
  </p:transition>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cs typeface="Arial" charset="0"/>
        </a:defRPr>
      </a:lvl2pPr>
      <a:lvl3pPr algn="l" rtl="0" fontAlgn="base">
        <a:spcBef>
          <a:spcPct val="0"/>
        </a:spcBef>
        <a:spcAft>
          <a:spcPct val="0"/>
        </a:spcAft>
        <a:defRPr sz="3600">
          <a:solidFill>
            <a:schemeClr val="tx2"/>
          </a:solidFill>
          <a:latin typeface="Arial" charset="0"/>
          <a:cs typeface="Arial" charset="0"/>
        </a:defRPr>
      </a:lvl3pPr>
      <a:lvl4pPr algn="l" rtl="0" fontAlgn="base">
        <a:spcBef>
          <a:spcPct val="0"/>
        </a:spcBef>
        <a:spcAft>
          <a:spcPct val="0"/>
        </a:spcAft>
        <a:defRPr sz="3600">
          <a:solidFill>
            <a:schemeClr val="tx2"/>
          </a:solidFill>
          <a:latin typeface="Arial" charset="0"/>
          <a:cs typeface="Arial" charset="0"/>
        </a:defRPr>
      </a:lvl4pPr>
      <a:lvl5pPr algn="l" rtl="0" fontAlgn="base">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4.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9.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1.xml"/><Relationship Id="rId1" Type="http://schemas.openxmlformats.org/officeDocument/2006/relationships/vmlDrawing" Target="../drawings/vmlDrawing1.v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9.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6.v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9.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ChangeArrowheads="1"/>
          </p:cNvSpPr>
          <p:nvPr/>
        </p:nvSpPr>
        <p:spPr bwMode="auto">
          <a:xfrm>
            <a:off x="1476375" y="2600325"/>
            <a:ext cx="6837363" cy="1116013"/>
          </a:xfrm>
          <a:prstGeom prst="rect">
            <a:avLst/>
          </a:prstGeom>
          <a:noFill/>
          <a:ln w="9525">
            <a:noFill/>
            <a:miter lim="800000"/>
            <a:headEnd/>
            <a:tailEnd/>
          </a:ln>
          <a:effectLst/>
        </p:spPr>
        <p:txBody>
          <a:bodyPr anchor="b"/>
          <a:lstStyle/>
          <a:p>
            <a:r>
              <a:rPr lang="fa-IR" sz="4000" b="1">
                <a:solidFill>
                  <a:srgbClr val="000099"/>
                </a:solidFill>
              </a:rPr>
              <a:t>نکات ایمنی مورد استفاده در مصرف گاز طبیعی</a:t>
            </a:r>
            <a:endParaRPr lang="en-US" sz="4000" b="1">
              <a:solidFill>
                <a:srgbClr val="000099"/>
              </a:solidFill>
            </a:endParaRPr>
          </a:p>
        </p:txBody>
      </p:sp>
    </p:spTree>
  </p:cSld>
  <p:clrMapOvr>
    <a:masterClrMapping/>
  </p:clrMapOvr>
  <p:transition spd="slow" advClick="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Cloud"/>
          <p:cNvSpPr>
            <a:spLocks noChangeAspect="1" noEditPoints="1" noChangeArrowheads="1"/>
          </p:cNvSpPr>
          <p:nvPr/>
        </p:nvSpPr>
        <p:spPr bwMode="auto">
          <a:xfrm>
            <a:off x="1908175" y="1412875"/>
            <a:ext cx="5616575" cy="37639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CC"/>
          </a:solidFill>
          <a:ln w="25400">
            <a:solidFill>
              <a:srgbClr val="D31D1D"/>
            </a:solidFill>
            <a:miter lim="800000"/>
            <a:headEnd/>
            <a:tailEnd/>
          </a:ln>
          <a:effectLst>
            <a:outerShdw dist="107763" dir="2700000" algn="ctr" rotWithShape="0">
              <a:srgbClr val="808080"/>
            </a:outerShdw>
          </a:effectLst>
        </p:spPr>
        <p:txBody>
          <a:bodyPr/>
          <a:lstStyle/>
          <a:p>
            <a:pPr algn="r"/>
            <a:endParaRPr lang="fa-IR" b="1"/>
          </a:p>
          <a:p>
            <a:pPr algn="r"/>
            <a:endParaRPr lang="fa-IR" b="1"/>
          </a:p>
          <a:p>
            <a:pPr algn="r"/>
            <a:endParaRPr lang="fa-IR" b="1"/>
          </a:p>
          <a:p>
            <a:r>
              <a:rPr lang="ar-SA" b="1">
                <a:solidFill>
                  <a:srgbClr val="A4220C"/>
                </a:solidFill>
                <a:cs typeface="B Titr" pitchFamily="2" charset="-78"/>
              </a:rPr>
              <a:t>نكات ايمني در مورد استفاده از اجاق گاز</a:t>
            </a:r>
          </a:p>
          <a:p>
            <a:pPr algn="r"/>
            <a:endParaRPr lang="en-US" b="1">
              <a:solidFill>
                <a:srgbClr val="A4220C"/>
              </a:solidFill>
              <a:cs typeface="B Titr" pitchFamily="2" charset="-78"/>
            </a:endParaRPr>
          </a:p>
        </p:txBody>
      </p:sp>
    </p:spTree>
  </p:cSld>
  <p:clrMapOvr>
    <a:masterClrMapping/>
  </p:clrMapOvr>
  <p:transition spd="slow" advClick="0">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Rectangle 6"/>
          <p:cNvSpPr>
            <a:spLocks noGrp="1" noChangeArrowheads="1"/>
          </p:cNvSpPr>
          <p:nvPr>
            <p:ph type="body" idx="1"/>
          </p:nvPr>
        </p:nvSpPr>
        <p:spPr>
          <a:xfrm>
            <a:off x="457200" y="981075"/>
            <a:ext cx="8229600" cy="4525963"/>
          </a:xfrm>
          <a:noFill/>
          <a:ln/>
        </p:spPr>
        <p:txBody>
          <a:bodyPr/>
          <a:lstStyle/>
          <a:p>
            <a:pPr marL="533400" indent="-533400" algn="ctr" rtl="1">
              <a:lnSpc>
                <a:spcPct val="80000"/>
              </a:lnSpc>
              <a:buFontTx/>
              <a:buNone/>
            </a:pPr>
            <a:r>
              <a:rPr lang="fa-IR" sz="2800" b="1">
                <a:solidFill>
                  <a:srgbClr val="000099"/>
                </a:solidFill>
                <a:cs typeface="B Tabassom" pitchFamily="2" charset="-78"/>
              </a:rPr>
              <a:t>مقررات ملی ساختمان مجموعه ای است از ضوابط فنی و اجرائی و حقوقی لازم الرعایه  جهت بهره برداری از ساختمان به منظور تامین ایمنی ،بهره برداری مناسب ،آسایش ،بهداشت و صرفه اقتصادی فرد و جامعه وضع گردیده است .</a:t>
            </a:r>
          </a:p>
          <a:p>
            <a:pPr marL="533400" indent="-533400" algn="ctr" rtl="1">
              <a:lnSpc>
                <a:spcPct val="80000"/>
              </a:lnSpc>
              <a:buFontTx/>
              <a:buNone/>
            </a:pPr>
            <a:r>
              <a:rPr lang="fa-IR" sz="2800" b="1">
                <a:solidFill>
                  <a:srgbClr val="000099"/>
                </a:solidFill>
                <a:cs typeface="B Tabassom" pitchFamily="2" charset="-78"/>
              </a:rPr>
              <a:t>مبحث هفدهم مقررات ملی ساختمان با عنوان تاسیسات لوله کشی و تجهیزات گاز طبعی ساختمان ، ضوابط حداقل را که رعایت آنها مشمول اجبار قانونی است در موارد زیر مقرر می دارد:</a:t>
            </a:r>
          </a:p>
          <a:p>
            <a:pPr marL="533400" indent="-533400" algn="r" rtl="1">
              <a:lnSpc>
                <a:spcPct val="80000"/>
              </a:lnSpc>
              <a:buFontTx/>
              <a:buAutoNum type="arabicParenR"/>
            </a:pPr>
            <a:r>
              <a:rPr lang="fa-IR" sz="2800" b="1">
                <a:solidFill>
                  <a:srgbClr val="000099"/>
                </a:solidFill>
                <a:cs typeface="B Tabassom" pitchFamily="2" charset="-78"/>
              </a:rPr>
              <a:t>طراحی و اجرای لوله کشس گاز شاختمانها و کنترل کیفی </a:t>
            </a:r>
          </a:p>
          <a:p>
            <a:pPr marL="533400" indent="-533400" algn="r" rtl="1">
              <a:lnSpc>
                <a:spcPct val="80000"/>
              </a:lnSpc>
              <a:buFontTx/>
              <a:buAutoNum type="arabicParenR"/>
            </a:pPr>
            <a:r>
              <a:rPr lang="fa-IR" sz="2800" b="1">
                <a:solidFill>
                  <a:srgbClr val="000099"/>
                </a:solidFill>
                <a:cs typeface="B Tabassom" pitchFamily="2" charset="-78"/>
              </a:rPr>
              <a:t>نصب و راه اندازی وسایل گاز سوز </a:t>
            </a:r>
          </a:p>
          <a:p>
            <a:pPr marL="533400" indent="-533400" algn="r" rtl="1">
              <a:lnSpc>
                <a:spcPct val="80000"/>
              </a:lnSpc>
              <a:buFontTx/>
              <a:buAutoNum type="arabicParenR"/>
            </a:pPr>
            <a:r>
              <a:rPr lang="fa-IR" sz="2800" b="1">
                <a:solidFill>
                  <a:srgbClr val="000099"/>
                </a:solidFill>
                <a:cs typeface="B Tabassom" pitchFamily="2" charset="-78"/>
              </a:rPr>
              <a:t>دود کشها و هوارسانی به وسایل گاز سوز </a:t>
            </a:r>
          </a:p>
          <a:p>
            <a:pPr marL="533400" indent="-533400" algn="r" rtl="1">
              <a:lnSpc>
                <a:spcPct val="80000"/>
              </a:lnSpc>
              <a:buFontTx/>
              <a:buAutoNum type="arabicParenR"/>
            </a:pPr>
            <a:r>
              <a:rPr lang="fa-IR" sz="2800" b="1">
                <a:solidFill>
                  <a:srgbClr val="000099"/>
                </a:solidFill>
                <a:cs typeface="B Tabassom" pitchFamily="2" charset="-78"/>
              </a:rPr>
              <a:t>ضوابط بهره برداری و ایمنی </a:t>
            </a:r>
          </a:p>
          <a:p>
            <a:pPr marL="533400" indent="-533400" algn="r" rtl="1">
              <a:lnSpc>
                <a:spcPct val="80000"/>
              </a:lnSpc>
              <a:buFontTx/>
              <a:buAutoNum type="arabicParenR"/>
            </a:pPr>
            <a:r>
              <a:rPr lang="fa-IR" sz="2800" b="1">
                <a:solidFill>
                  <a:srgbClr val="000099"/>
                </a:solidFill>
                <a:cs typeface="B Tabassom" pitchFamily="2" charset="-78"/>
              </a:rPr>
              <a:t>ضوابط ویژه گازرسانی برای ساختمانهای عمومی</a:t>
            </a:r>
            <a:endParaRPr lang="en-US" sz="2800" b="1">
              <a:solidFill>
                <a:srgbClr val="000099"/>
              </a:solidFill>
              <a:cs typeface="B Tabassom" pitchFamily="2" charset="-78"/>
            </a:endParaRPr>
          </a:p>
        </p:txBody>
      </p:sp>
    </p:spTree>
  </p:cSld>
  <p:clrMapOvr>
    <a:masterClrMapping/>
  </p:clrMapOvr>
  <p:transition spd="slow" advClick="0">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ChangeArrowheads="1"/>
          </p:cNvSpPr>
          <p:nvPr/>
        </p:nvSpPr>
        <p:spPr bwMode="auto">
          <a:xfrm>
            <a:off x="3924300" y="620713"/>
            <a:ext cx="1244600" cy="701675"/>
          </a:xfrm>
          <a:prstGeom prst="rect">
            <a:avLst/>
          </a:prstGeom>
          <a:noFill/>
          <a:ln w="9525" algn="ctr">
            <a:noFill/>
            <a:miter lim="800000"/>
            <a:headEnd/>
            <a:tailEnd/>
          </a:ln>
          <a:effectLst/>
        </p:spPr>
        <p:txBody>
          <a:bodyPr wrap="none" anchor="ctr">
            <a:spAutoFit/>
          </a:bodyPr>
          <a:lstStyle/>
          <a:p>
            <a:pPr algn="just"/>
            <a:r>
              <a:rPr lang="ar-SA" sz="4000" b="1">
                <a:solidFill>
                  <a:srgbClr val="EF1605"/>
                </a:solidFill>
              </a:rPr>
              <a:t>فصل 2 </a:t>
            </a:r>
          </a:p>
        </p:txBody>
      </p:sp>
      <p:sp>
        <p:nvSpPr>
          <p:cNvPr id="331781" name="Rectangle 5"/>
          <p:cNvSpPr>
            <a:spLocks noChangeArrowheads="1"/>
          </p:cNvSpPr>
          <p:nvPr/>
        </p:nvSpPr>
        <p:spPr bwMode="auto">
          <a:xfrm>
            <a:off x="323850" y="2503488"/>
            <a:ext cx="8280400" cy="946150"/>
          </a:xfrm>
          <a:prstGeom prst="rect">
            <a:avLst/>
          </a:prstGeom>
          <a:noFill/>
          <a:ln w="9525" algn="ctr">
            <a:noFill/>
            <a:miter lim="800000"/>
            <a:headEnd/>
            <a:tailEnd/>
          </a:ln>
          <a:effectLst/>
        </p:spPr>
        <p:txBody>
          <a:bodyPr anchor="ctr">
            <a:spAutoFit/>
          </a:bodyPr>
          <a:lstStyle/>
          <a:p>
            <a:pPr algn="just"/>
            <a:r>
              <a:rPr lang="ar-SA" sz="2800" b="1"/>
              <a:t>بخشی از مبحث هفدهم مقررات ملی ساختمان مر تبط با ایمنی تأسیسات لوله کشی و تجهیزات گاز طبیعی ساختمانهای عمومی و محل های پر تجمع . </a:t>
            </a:r>
          </a:p>
        </p:txBody>
      </p:sp>
    </p:spTree>
  </p:cSld>
  <p:clrMapOvr>
    <a:masterClrMapping/>
  </p:clrMapOvr>
  <p:transition spd="slow" advClick="0">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ChangeArrowheads="1"/>
          </p:cNvSpPr>
          <p:nvPr/>
        </p:nvSpPr>
        <p:spPr bwMode="auto">
          <a:xfrm>
            <a:off x="207963" y="1268413"/>
            <a:ext cx="8424862" cy="3935412"/>
          </a:xfrm>
          <a:prstGeom prst="rect">
            <a:avLst/>
          </a:prstGeom>
          <a:noFill/>
          <a:ln w="9525" algn="ctr">
            <a:noFill/>
            <a:miter lim="800000"/>
            <a:headEnd/>
            <a:tailEnd/>
          </a:ln>
          <a:effectLst/>
        </p:spPr>
        <p:txBody>
          <a:bodyPr anchor="ctr">
            <a:spAutoFit/>
          </a:bodyPr>
          <a:lstStyle/>
          <a:p>
            <a:pPr algn="r"/>
            <a:r>
              <a:rPr lang="ar-SA" sz="2800" b="1"/>
              <a:t>1- براساس مقررات یاد شده ساختمانهای آموزشی و فرهنگی مانند مدارس آمادگی،ابتدائی،</a:t>
            </a:r>
            <a:r>
              <a:rPr lang="fa-IR" sz="2800" b="1" i="1"/>
              <a:t> </a:t>
            </a:r>
            <a:r>
              <a:rPr lang="ar-SA" sz="2800" b="1"/>
              <a:t>راهنمائی</a:t>
            </a:r>
            <a:r>
              <a:rPr lang="fa-IR" sz="2800" b="1" i="1"/>
              <a:t> ،</a:t>
            </a:r>
            <a:r>
              <a:rPr lang="ar-SA" sz="2800" b="1"/>
              <a:t>متوسطه و هنرستانهای حرفه ای در گروه ساختمانهای عمومی قرار می گیرند .</a:t>
            </a:r>
            <a:endParaRPr lang="fa-IR" sz="2800" b="1"/>
          </a:p>
          <a:p>
            <a:pPr algn="r"/>
            <a:r>
              <a:rPr lang="ar-SA" sz="2800" b="1"/>
              <a:t>2- نصب وسایل گاز سوز گرمایشی (انواع بخاری ها و آبگرمکن ها) در فضاهای داخلی ساختمانهای عمومی ممنوع است .این ممنوعیت شامل موارد زیر بوده ولی محدود به آنها نمی باشد:</a:t>
            </a:r>
            <a:endParaRPr lang="fa-IR" sz="2800" b="1"/>
          </a:p>
          <a:p>
            <a:pPr algn="r"/>
            <a:r>
              <a:rPr lang="ar-SA" sz="2800" b="1"/>
              <a:t>الف) اطاقها ، سالن ها ، دفاتر ، کلاسها </a:t>
            </a:r>
            <a:endParaRPr lang="fa-IR" sz="2800" b="1"/>
          </a:p>
          <a:p>
            <a:pPr algn="r"/>
            <a:r>
              <a:rPr lang="ar-SA" sz="2800" b="1"/>
              <a:t>ب) کلیّۀ فضاهای داخلی اصلی و وابسته در مهد کودکها ، کودکستانها ،خانه ها</a:t>
            </a:r>
            <a:r>
              <a:rPr lang="fa-IR" sz="2800" b="1"/>
              <a:t>ی                                                    س</a:t>
            </a:r>
            <a:r>
              <a:rPr lang="ar-SA" sz="2800" b="1"/>
              <a:t>المندان ومحل های نگهداری معلولین جسمی و روانی و ...</a:t>
            </a:r>
          </a:p>
        </p:txBody>
      </p:sp>
    </p:spTree>
  </p:cSld>
  <p:clrMapOvr>
    <a:masterClrMapping/>
  </p:clrMapOvr>
  <p:transition spd="slow" advClick="0">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8" name="Rectangle 4"/>
          <p:cNvSpPr>
            <a:spLocks noChangeArrowheads="1"/>
          </p:cNvSpPr>
          <p:nvPr/>
        </p:nvSpPr>
        <p:spPr bwMode="auto">
          <a:xfrm>
            <a:off x="179388" y="1168400"/>
            <a:ext cx="8713787" cy="3935413"/>
          </a:xfrm>
          <a:prstGeom prst="rect">
            <a:avLst/>
          </a:prstGeom>
          <a:noFill/>
          <a:ln w="9525" algn="ctr">
            <a:noFill/>
            <a:miter lim="800000"/>
            <a:headEnd/>
            <a:tailEnd/>
          </a:ln>
          <a:effectLst/>
        </p:spPr>
        <p:txBody>
          <a:bodyPr anchor="ctr">
            <a:spAutoFit/>
          </a:bodyPr>
          <a:lstStyle/>
          <a:p>
            <a:pPr algn="r"/>
            <a:r>
              <a:rPr lang="ar-SA" sz="2800" b="1"/>
              <a:t>3- چنانچه شرایط خاصی ایجاب نماید که وسیلۀ گاز سوزی در ساختمان دارای محدودیت نصب گردد رعایت موارد زیر اجباری خواهد بود .</a:t>
            </a:r>
            <a:endParaRPr lang="fa-IR" sz="2800" b="1"/>
          </a:p>
          <a:p>
            <a:pPr algn="r"/>
            <a:r>
              <a:rPr lang="ar-SA" sz="2800" b="1"/>
              <a:t>الف)کف ، سقف و دیوارهای محل نصب وسیلۀ گاز سوز و مسیر عبور دود کش آن از مصالح مقاوم در مقابل حرارت و غیر آتش گیر ساخته شود . رعایت این ضابطه تا فاصلۀ یک متر از دستگاه گاز سوز و دود کش آن الزامی بوده و درجۀ مقاومت مصالح بکار رفته در مقابل حرارت از بخش های ذیربط مقررات ملی ساختمان و یا استانداردهای قابل قبول دیگر تعیین می شود .</a:t>
            </a:r>
            <a:endParaRPr lang="fa-IR" sz="2800" b="1"/>
          </a:p>
          <a:p>
            <a:pPr algn="r"/>
            <a:r>
              <a:rPr lang="ar-SA" sz="2800" b="1"/>
              <a:t>ب ) در صورت نیاز دستگاه گاز سوز به دودکش و یا در صورت تشخیص مهندس ناظر در موارد دیگر هوای مصرفی دستگاه گاز سوز باید از بیرون از محل نصب آن تأمین گردد</a:t>
            </a:r>
          </a:p>
        </p:txBody>
      </p:sp>
    </p:spTree>
  </p:cSld>
  <p:clrMapOvr>
    <a:masterClrMapping/>
  </p:clrMapOvr>
  <p:transition spd="slow" advClick="0">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ChangeArrowheads="1"/>
          </p:cNvSpPr>
          <p:nvPr/>
        </p:nvSpPr>
        <p:spPr bwMode="auto">
          <a:xfrm>
            <a:off x="250825" y="857250"/>
            <a:ext cx="8713788" cy="4789488"/>
          </a:xfrm>
          <a:prstGeom prst="rect">
            <a:avLst/>
          </a:prstGeom>
          <a:noFill/>
          <a:ln w="9525" algn="ctr">
            <a:noFill/>
            <a:miter lim="800000"/>
            <a:headEnd/>
            <a:tailEnd/>
          </a:ln>
          <a:effectLst/>
        </p:spPr>
        <p:txBody>
          <a:bodyPr anchor="ctr">
            <a:spAutoFit/>
          </a:bodyPr>
          <a:lstStyle/>
          <a:p>
            <a:pPr algn="r"/>
            <a:r>
              <a:rPr lang="ar-SA" sz="2800" b="1"/>
              <a:t>4- در موتورخانه های ساختمانهای عمومی و سایر مکانهای فاقد مراقبت دائم ، با تشخیص مشاور نصب دستگاه اعلام نشت گاز الزامی است . آژیر این دستگاه باید در اتاق نگهبانی و یا</a:t>
            </a:r>
            <a:r>
              <a:rPr lang="fa-IR" sz="2800" b="1"/>
              <a:t>   </a:t>
            </a:r>
            <a:r>
              <a:rPr lang="ar-SA" sz="2800" b="1"/>
              <a:t>محل</a:t>
            </a:r>
            <a:r>
              <a:rPr lang="fa-IR" sz="2800" b="1"/>
              <a:t>   </a:t>
            </a:r>
            <a:r>
              <a:rPr lang="ar-SA" sz="2800" b="1"/>
              <a:t>(محل های) مناسب دیگر نصب شود .</a:t>
            </a:r>
            <a:endParaRPr lang="fa-IR" sz="2800" b="1"/>
          </a:p>
          <a:p>
            <a:pPr algn="r"/>
            <a:r>
              <a:rPr lang="ar-SA" sz="2800" b="1"/>
              <a:t>5- لازم است در انتخاب محل نصب دستگاههای گاز سوز و ارتباط آن با سایر فضاهای ساختمان عمومی در جهت مهار خطر گاز منو کسید کربن دقت های لازم توسط مشاور بعمل آمده و پیش بینی نصب دستگاه اعلام خطر گاز منوکسید کربن و یا کنترل کنندۀ حرارت دود کش توسط مشاور الزامی است . </a:t>
            </a:r>
            <a:endParaRPr lang="fa-IR" sz="2800" b="1"/>
          </a:p>
          <a:p>
            <a:pPr algn="r"/>
            <a:r>
              <a:rPr lang="ar-SA" sz="2800" b="1"/>
              <a:t>6- عبور لوله های گاز از سقف های کاذب سالن های بزرگ که امکان مهار کردن لوله ها میسرنیست ممنوع است . در مواردی که امکان عبور لولۀ گاز( با رعایت کلیّۀ ضوابط) از سقف های مذکور وجود داشته باشد هیچ گونه شیر ویا اتصالات غیر جوشی در محدودۀ فوق نباید نصب شود.</a:t>
            </a:r>
            <a:r>
              <a:rPr lang="fa-IR" sz="2800" b="1"/>
              <a:t>  </a:t>
            </a:r>
          </a:p>
        </p:txBody>
      </p:sp>
    </p:spTree>
  </p:cSld>
  <p:clrMapOvr>
    <a:masterClrMapping/>
  </p:clrMapOvr>
  <p:transition spd="slow" advClick="0">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6" name="Rectangle 4"/>
          <p:cNvSpPr>
            <a:spLocks noChangeArrowheads="1"/>
          </p:cNvSpPr>
          <p:nvPr/>
        </p:nvSpPr>
        <p:spPr bwMode="auto">
          <a:xfrm>
            <a:off x="250825" y="365125"/>
            <a:ext cx="8640763" cy="6070600"/>
          </a:xfrm>
          <a:prstGeom prst="rect">
            <a:avLst/>
          </a:prstGeom>
          <a:noFill/>
          <a:ln w="9525" algn="ctr">
            <a:noFill/>
            <a:miter lim="800000"/>
            <a:headEnd/>
            <a:tailEnd/>
          </a:ln>
          <a:effectLst/>
        </p:spPr>
        <p:txBody>
          <a:bodyPr anchor="ctr">
            <a:spAutoFit/>
          </a:bodyPr>
          <a:lstStyle/>
          <a:p>
            <a:pPr algn="r"/>
            <a:r>
              <a:rPr lang="fa-IR" sz="2800" b="1"/>
              <a:t>7-   </a:t>
            </a:r>
            <a:r>
              <a:rPr lang="ar-SA" sz="2800" b="1"/>
              <a:t>چنانچه استفاده از وسایل گاز سوزی نظیر خشک کن های گازی ، کوره های آزمایشگاهی ،</a:t>
            </a:r>
            <a:r>
              <a:rPr lang="fa-IR" sz="2800" b="1"/>
              <a:t>     </a:t>
            </a:r>
          </a:p>
          <a:p>
            <a:pPr algn="r"/>
            <a:r>
              <a:rPr lang="ar-SA" sz="2800" b="1"/>
              <a:t>آب گرمکن های دیواری ، هوا ساز ها وغیره در داخل ساختمانهای عمومی ضروری باشد باید در طراحی ساختمان و یا در هنگام نصب آنها ، پیش بینی لازم جهت تأمین هوای کافی برای سوخت از طریق ایجاد ارتباط با هوای آزاد بعمل آید . </a:t>
            </a:r>
            <a:endParaRPr lang="fa-IR" sz="2800" b="1"/>
          </a:p>
          <a:p>
            <a:pPr algn="r"/>
            <a:r>
              <a:rPr lang="ar-SA" sz="2800" b="1"/>
              <a:t>در ساختمانهای موجود که پیش بینی های فوق بعمل نیامده است رعایت تأ مین هوای تازه اجباری است </a:t>
            </a:r>
            <a:endParaRPr lang="fa-IR" sz="2800" b="1"/>
          </a:p>
          <a:p>
            <a:pPr algn="r"/>
            <a:r>
              <a:rPr lang="ar-SA" sz="2800" b="1"/>
              <a:t>8- در انتخاب مسیر عبور دود کش های وسایل گاز سوز باید احتمال نفوذ گاز های سمی حاصل از احتراق به فضاهای مجاور دیوارهای حامل دود کش ها ، مورد توجه قرار گرفته و پیش بینی های لازم برای جلو گیری از این خطر در هنگام طراحی دود کش ها بعمل آید . </a:t>
            </a:r>
            <a:endParaRPr lang="fa-IR" sz="2800" b="1"/>
          </a:p>
          <a:p>
            <a:pPr algn="r"/>
            <a:r>
              <a:rPr lang="ar-SA" sz="2800" b="1"/>
              <a:t>از آنجا که در ساختمانهای عمومی تعدادمصرف کننده ها و دستگاههای گاز سوز ممکن است بسیار زیاد بوده</a:t>
            </a:r>
            <a:r>
              <a:rPr lang="fa-IR" sz="2800" b="1"/>
              <a:t>  </a:t>
            </a:r>
            <a:r>
              <a:rPr lang="ar-SA" sz="2800" b="1"/>
              <a:t>و همۀ آنها به یک یا چند دود کش مشترک متصل گردند لازم است طراحی دود کش های مشترک ، اجراء و آزمایش نهایی آنها و همچنین کلیّۀ موارد مرتبط با دود کش های مشترک توسط افرادذیصلاح انجام و کنترل گردد . </a:t>
            </a:r>
          </a:p>
        </p:txBody>
      </p:sp>
    </p:spTree>
  </p:cSld>
  <p:clrMapOvr>
    <a:masterClrMapping/>
  </p:clrMapOvr>
  <p:transition spd="slow" advClick="0">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4"/>
          <p:cNvSpPr>
            <a:spLocks noChangeArrowheads="1"/>
          </p:cNvSpPr>
          <p:nvPr/>
        </p:nvSpPr>
        <p:spPr bwMode="auto">
          <a:xfrm>
            <a:off x="250825" y="722313"/>
            <a:ext cx="8713788" cy="2654300"/>
          </a:xfrm>
          <a:prstGeom prst="rect">
            <a:avLst/>
          </a:prstGeom>
          <a:noFill/>
          <a:ln w="9525" algn="ctr">
            <a:noFill/>
            <a:miter lim="800000"/>
            <a:headEnd/>
            <a:tailEnd/>
          </a:ln>
          <a:effectLst/>
        </p:spPr>
        <p:txBody>
          <a:bodyPr anchor="ctr">
            <a:spAutoFit/>
          </a:bodyPr>
          <a:lstStyle/>
          <a:p>
            <a:pPr algn="r"/>
            <a:r>
              <a:rPr lang="ar-SA" sz="2800" b="1"/>
              <a:t>9- لوله های مورد استفاده در لوله کشی گاز ساختمانهای عمومی اعم از تو کار یا رو کار باید از نوع فولادی بدون درز بوده و دارا ی گواهی ساخت از سازندگان معتبر و مورد تأ یید موسسۀ استاندارد و تحقیقات صنعتی ایران باشد . </a:t>
            </a:r>
            <a:endParaRPr lang="fa-IR" sz="2800" b="1"/>
          </a:p>
          <a:p>
            <a:pPr algn="r"/>
            <a:r>
              <a:rPr lang="ar-SA" sz="2800" b="1"/>
              <a:t>10- در صورتی که بخاریها یا سایر وسایل گاز سوز در مکانهای پر تردد در ساختمانهای عمومی نصب گردند بایستی به وسیلۀ حفاظ یا سایر وسایل مشابه از برخورد افراد با آن وسایل پیشگیری بعمل آید .</a:t>
            </a:r>
            <a:r>
              <a:rPr lang="fa-IR" sz="2800" b="1"/>
              <a:t>  </a:t>
            </a:r>
          </a:p>
        </p:txBody>
      </p:sp>
      <p:sp>
        <p:nvSpPr>
          <p:cNvPr id="336901" name="Rectangle 5"/>
          <p:cNvSpPr>
            <a:spLocks noChangeArrowheads="1"/>
          </p:cNvSpPr>
          <p:nvPr/>
        </p:nvSpPr>
        <p:spPr bwMode="auto">
          <a:xfrm>
            <a:off x="2484438" y="4868863"/>
            <a:ext cx="4164012" cy="457200"/>
          </a:xfrm>
          <a:prstGeom prst="rect">
            <a:avLst/>
          </a:prstGeom>
          <a:noFill/>
          <a:ln w="9525" algn="ctr">
            <a:noFill/>
            <a:miter lim="800000"/>
            <a:headEnd/>
            <a:tailEnd/>
          </a:ln>
          <a:effectLst/>
        </p:spPr>
        <p:txBody>
          <a:bodyPr wrap="none" anchor="ctr">
            <a:spAutoFit/>
          </a:bodyPr>
          <a:lstStyle/>
          <a:p>
            <a:pPr algn="l" rtl="0"/>
            <a:r>
              <a:rPr lang="ar-SA"/>
              <a:t>به امید آن روزی که هیچ حادثه ای نداشته باشیم </a:t>
            </a:r>
          </a:p>
        </p:txBody>
      </p:sp>
    </p:spTree>
  </p:cSld>
  <p:clrMapOvr>
    <a:masterClrMapping/>
  </p:clrMapOvr>
  <p:transition spd="slow" advClick="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Rectangle 6"/>
          <p:cNvSpPr>
            <a:spLocks noChangeArrowheads="1"/>
          </p:cNvSpPr>
          <p:nvPr/>
        </p:nvSpPr>
        <p:spPr bwMode="auto">
          <a:xfrm>
            <a:off x="539750" y="431800"/>
            <a:ext cx="8280400" cy="701675"/>
          </a:xfrm>
          <a:prstGeom prst="rect">
            <a:avLst/>
          </a:prstGeom>
          <a:noFill/>
          <a:ln w="9525">
            <a:noFill/>
            <a:miter lim="800000"/>
            <a:headEnd/>
            <a:tailEnd/>
          </a:ln>
          <a:effectLst/>
        </p:spPr>
        <p:txBody>
          <a:bodyPr anchor="ctr">
            <a:spAutoFit/>
          </a:bodyPr>
          <a:lstStyle/>
          <a:p>
            <a:pPr algn="r"/>
            <a:r>
              <a:rPr lang="fa-IR" sz="2000">
                <a:solidFill>
                  <a:srgbClr val="A4220C"/>
                </a:solidFill>
                <a:cs typeface="B Homa" pitchFamily="2" charset="-78"/>
              </a:rPr>
              <a:t>1</a:t>
            </a:r>
            <a:r>
              <a:rPr lang="ar-SA" sz="2000">
                <a:solidFill>
                  <a:srgbClr val="A4220C"/>
                </a:solidFill>
                <a:cs typeface="B Homa" pitchFamily="2" charset="-78"/>
              </a:rPr>
              <a:t>- در هنگام روشن كردن اجاق گاز ابتدا شمعك يا كبريت را روشن و سپس شير</a:t>
            </a:r>
            <a:r>
              <a:rPr lang="fa-IR" sz="2000">
                <a:solidFill>
                  <a:srgbClr val="A4220C"/>
                </a:solidFill>
                <a:cs typeface="B Homa" pitchFamily="2" charset="-78"/>
              </a:rPr>
              <a:t> مربوط به اجاق </a:t>
            </a:r>
            <a:r>
              <a:rPr lang="ar-SA" sz="2000">
                <a:solidFill>
                  <a:srgbClr val="A4220C"/>
                </a:solidFill>
                <a:cs typeface="B Homa" pitchFamily="2" charset="-78"/>
              </a:rPr>
              <a:t>گاز را باز كنيد.</a:t>
            </a:r>
          </a:p>
        </p:txBody>
      </p:sp>
      <p:sp>
        <p:nvSpPr>
          <p:cNvPr id="167943" name="Rectangle 7"/>
          <p:cNvSpPr>
            <a:spLocks noChangeArrowheads="1"/>
          </p:cNvSpPr>
          <p:nvPr/>
        </p:nvSpPr>
        <p:spPr bwMode="auto">
          <a:xfrm>
            <a:off x="755650" y="1143000"/>
            <a:ext cx="8208963" cy="701675"/>
          </a:xfrm>
          <a:prstGeom prst="rect">
            <a:avLst/>
          </a:prstGeom>
          <a:noFill/>
          <a:ln w="9525">
            <a:noFill/>
            <a:miter lim="800000"/>
            <a:headEnd/>
            <a:tailEnd/>
          </a:ln>
          <a:effectLst/>
        </p:spPr>
        <p:txBody>
          <a:bodyPr anchor="ctr">
            <a:spAutoFit/>
          </a:bodyPr>
          <a:lstStyle/>
          <a:p>
            <a:r>
              <a:rPr lang="fa-IR" sz="2000">
                <a:solidFill>
                  <a:srgbClr val="A4220C"/>
                </a:solidFill>
                <a:cs typeface="B Homa" pitchFamily="2" charset="-78"/>
              </a:rPr>
              <a:t>2</a:t>
            </a:r>
            <a:r>
              <a:rPr lang="ar-SA" sz="2000">
                <a:solidFill>
                  <a:srgbClr val="A4220C"/>
                </a:solidFill>
                <a:cs typeface="B Homa" pitchFamily="2" charset="-78"/>
              </a:rPr>
              <a:t>- در اجاق گازهائي كه پيلوت ( شمعك ) ندارند هميشه ابتدا كبريت را روشن و سپس شير گاز را باز كنيد.</a:t>
            </a:r>
            <a:r>
              <a:rPr lang="en-US" sz="2000">
                <a:solidFill>
                  <a:srgbClr val="A4220C"/>
                </a:solidFill>
                <a:cs typeface="B Homa" pitchFamily="2" charset="-78"/>
              </a:rPr>
              <a:t> </a:t>
            </a:r>
          </a:p>
        </p:txBody>
      </p:sp>
      <p:sp>
        <p:nvSpPr>
          <p:cNvPr id="167944" name="Rectangle 8"/>
          <p:cNvSpPr>
            <a:spLocks noChangeArrowheads="1"/>
          </p:cNvSpPr>
          <p:nvPr/>
        </p:nvSpPr>
        <p:spPr bwMode="auto">
          <a:xfrm>
            <a:off x="250825" y="3557588"/>
            <a:ext cx="8713788" cy="1311275"/>
          </a:xfrm>
          <a:prstGeom prst="rect">
            <a:avLst/>
          </a:prstGeom>
          <a:noFill/>
          <a:ln w="9525">
            <a:noFill/>
            <a:miter lim="800000"/>
            <a:headEnd/>
            <a:tailEnd/>
          </a:ln>
          <a:effectLst/>
        </p:spPr>
        <p:txBody>
          <a:bodyPr anchor="ctr">
            <a:spAutoFit/>
          </a:bodyPr>
          <a:lstStyle/>
          <a:p>
            <a:r>
              <a:rPr lang="fa-IR" sz="2000">
                <a:solidFill>
                  <a:srgbClr val="A4220C"/>
                </a:solidFill>
                <a:cs typeface="B Homa" pitchFamily="2" charset="-78"/>
              </a:rPr>
              <a:t>3-</a:t>
            </a:r>
            <a:r>
              <a:rPr lang="en-US" sz="2000">
                <a:solidFill>
                  <a:srgbClr val="A4220C"/>
                </a:solidFill>
                <a:cs typeface="B Homa" pitchFamily="2" charset="-78"/>
              </a:rPr>
              <a:t> </a:t>
            </a:r>
            <a:r>
              <a:rPr lang="ar-SA" sz="2000">
                <a:solidFill>
                  <a:srgbClr val="A4220C"/>
                </a:solidFill>
                <a:cs typeface="B Homa" pitchFamily="2" charset="-78"/>
              </a:rPr>
              <a:t>اگر اجاق گاز و وسائل گازسوزي كه مورد استفاده شما قرار مي گيرند داراي پيلوت (شمعك )مي باشند چنانچه بعد از باز كردن شير گاز مشعل روشن نشود معلوم ميشود كه پيلوت </a:t>
            </a:r>
            <a:r>
              <a:rPr lang="fa-IR" sz="2000">
                <a:solidFill>
                  <a:srgbClr val="A4220C"/>
                </a:solidFill>
                <a:cs typeface="B Homa" pitchFamily="2" charset="-78"/>
              </a:rPr>
              <a:t>عملکرد صحیح را ندارد</a:t>
            </a:r>
            <a:r>
              <a:rPr lang="ar-SA" sz="2000">
                <a:solidFill>
                  <a:srgbClr val="A4220C"/>
                </a:solidFill>
                <a:cs typeface="B Homa" pitchFamily="2" charset="-78"/>
              </a:rPr>
              <a:t> و يا خاموش شده است . در هر حال بايد فوراً شير اصلي را بست و بوسيله افراد خبره به بررسي و رفع علت پرداخت.</a:t>
            </a:r>
            <a:r>
              <a:rPr lang="en-US" sz="2000">
                <a:solidFill>
                  <a:srgbClr val="A4220C"/>
                </a:solidFill>
                <a:cs typeface="B Homa" pitchFamily="2" charset="-78"/>
              </a:rPr>
              <a:t> </a:t>
            </a:r>
          </a:p>
        </p:txBody>
      </p:sp>
      <p:pic>
        <p:nvPicPr>
          <p:cNvPr id="167945" name="Picture 9" descr="06-03-14-2-59-image036"/>
          <p:cNvPicPr>
            <a:picLocks noChangeAspect="1" noChangeArrowheads="1"/>
          </p:cNvPicPr>
          <p:nvPr/>
        </p:nvPicPr>
        <p:blipFill>
          <a:blip r:embed="rId2"/>
          <a:srcRect/>
          <a:stretch>
            <a:fillRect/>
          </a:stretch>
        </p:blipFill>
        <p:spPr bwMode="auto">
          <a:xfrm>
            <a:off x="2916238" y="1601788"/>
            <a:ext cx="2471737" cy="1971675"/>
          </a:xfrm>
          <a:prstGeom prst="rect">
            <a:avLst/>
          </a:prstGeom>
          <a:noFill/>
        </p:spPr>
      </p:pic>
      <p:pic>
        <p:nvPicPr>
          <p:cNvPr id="167946" name="Picture 10" descr="cooking_4"/>
          <p:cNvPicPr>
            <a:picLocks noChangeAspect="1" noChangeArrowheads="1"/>
          </p:cNvPicPr>
          <p:nvPr/>
        </p:nvPicPr>
        <p:blipFill>
          <a:blip r:embed="rId3"/>
          <a:srcRect/>
          <a:stretch>
            <a:fillRect/>
          </a:stretch>
        </p:blipFill>
        <p:spPr bwMode="auto">
          <a:xfrm>
            <a:off x="3779838" y="4868863"/>
            <a:ext cx="1873250" cy="187325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5" name="Rectangle 5"/>
          <p:cNvSpPr>
            <a:spLocks noChangeArrowheads="1"/>
          </p:cNvSpPr>
          <p:nvPr/>
        </p:nvSpPr>
        <p:spPr bwMode="auto">
          <a:xfrm>
            <a:off x="1187450" y="957263"/>
            <a:ext cx="7705725" cy="701675"/>
          </a:xfrm>
          <a:prstGeom prst="rect">
            <a:avLst/>
          </a:prstGeom>
          <a:noFill/>
          <a:ln w="9525">
            <a:noFill/>
            <a:miter lim="800000"/>
            <a:headEnd/>
            <a:tailEnd/>
          </a:ln>
          <a:effectLst/>
        </p:spPr>
        <p:txBody>
          <a:bodyPr anchor="ctr">
            <a:spAutoFit/>
          </a:bodyPr>
          <a:lstStyle/>
          <a:p>
            <a:pPr algn="r"/>
            <a:r>
              <a:rPr lang="fa-IR" sz="2000">
                <a:solidFill>
                  <a:srgbClr val="A4220C"/>
                </a:solidFill>
                <a:cs typeface="B Homa" pitchFamily="2" charset="-78"/>
              </a:rPr>
              <a:t>4</a:t>
            </a:r>
            <a:r>
              <a:rPr lang="ar-SA" sz="2000">
                <a:solidFill>
                  <a:srgbClr val="A4220C"/>
                </a:solidFill>
                <a:cs typeface="B Homa" pitchFamily="2" charset="-78"/>
              </a:rPr>
              <a:t>- اجاق گازهاي بزرگ و ساير وسائل گازسوزي كه به طور ثابت در يك محل نصب مي شوند بايد بوسيله لوله فلزي به سيستم لوله كشي ساختمان وصل گردند</a:t>
            </a:r>
          </a:p>
        </p:txBody>
      </p:sp>
      <p:pic>
        <p:nvPicPr>
          <p:cNvPr id="168967" name="Picture 7" descr="06-03-13-3-26-image001"/>
          <p:cNvPicPr>
            <a:picLocks noChangeAspect="1" noChangeArrowheads="1"/>
          </p:cNvPicPr>
          <p:nvPr/>
        </p:nvPicPr>
        <p:blipFill>
          <a:blip r:embed="rId2"/>
          <a:srcRect/>
          <a:stretch>
            <a:fillRect/>
          </a:stretch>
        </p:blipFill>
        <p:spPr bwMode="auto">
          <a:xfrm>
            <a:off x="1979613" y="2636838"/>
            <a:ext cx="5238750" cy="272415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827088" y="854075"/>
            <a:ext cx="8208962" cy="1190625"/>
          </a:xfrm>
          <a:prstGeom prst="rect">
            <a:avLst/>
          </a:prstGeom>
          <a:noFill/>
          <a:ln w="9525">
            <a:noFill/>
            <a:miter lim="800000"/>
            <a:headEnd/>
            <a:tailEnd/>
          </a:ln>
          <a:effectLst/>
        </p:spPr>
        <p:txBody>
          <a:bodyPr anchor="ctr">
            <a:spAutoFit/>
          </a:bodyPr>
          <a:lstStyle/>
          <a:p>
            <a:r>
              <a:rPr lang="ar-SA" sz="1800">
                <a:solidFill>
                  <a:srgbClr val="A4220C"/>
                </a:solidFill>
                <a:cs typeface="B Homa" pitchFamily="2" charset="-78"/>
              </a:rPr>
              <a:t>5- </a:t>
            </a:r>
            <a:r>
              <a:rPr lang="fa-IR" sz="1800">
                <a:solidFill>
                  <a:srgbClr val="A4220C"/>
                </a:solidFill>
                <a:cs typeface="B Homa" pitchFamily="2" charset="-78"/>
              </a:rPr>
              <a:t>سرریز محتوی </a:t>
            </a:r>
            <a:r>
              <a:rPr lang="ar-SA" sz="1800">
                <a:solidFill>
                  <a:srgbClr val="A4220C"/>
                </a:solidFill>
                <a:cs typeface="B Homa" pitchFamily="2" charset="-78"/>
              </a:rPr>
              <a:t> ظر</a:t>
            </a:r>
            <a:r>
              <a:rPr lang="fa-IR" sz="1800">
                <a:solidFill>
                  <a:srgbClr val="A4220C"/>
                </a:solidFill>
                <a:cs typeface="B Homa" pitchFamily="2" charset="-78"/>
              </a:rPr>
              <a:t>و</a:t>
            </a:r>
            <a:r>
              <a:rPr lang="ar-SA" sz="1800">
                <a:solidFill>
                  <a:srgbClr val="A4220C"/>
                </a:solidFill>
                <a:cs typeface="B Homa" pitchFamily="2" charset="-78"/>
              </a:rPr>
              <a:t>ف غذا و مانند آنها برروي اجاق گاز ممكن است باعث خاموش شدن گاز گردد. بنابراين هنگام استفاده از اجاق گاز بايد دقت شود كه ظرف غذا سر</a:t>
            </a:r>
            <a:r>
              <a:rPr lang="fa-IR" sz="1800">
                <a:solidFill>
                  <a:srgbClr val="A4220C"/>
                </a:solidFill>
                <a:cs typeface="B Homa" pitchFamily="2" charset="-78"/>
              </a:rPr>
              <a:t>ریزنشود</a:t>
            </a:r>
            <a:r>
              <a:rPr lang="ar-SA" sz="1800">
                <a:solidFill>
                  <a:srgbClr val="A4220C"/>
                </a:solidFill>
                <a:cs typeface="B Homa" pitchFamily="2" charset="-78"/>
              </a:rPr>
              <a:t>.چنانچه اين عمل اتفاق افتاد و شعله خاموش شد بايد فوراً شير گاز را بسته و پس‌از خارج كردن گازمنتشر شده در فضاي آشپزخانه ، اجاق گاز را تميز و آماده روشن كردن مجدد نمود.</a:t>
            </a:r>
          </a:p>
        </p:txBody>
      </p:sp>
      <p:pic>
        <p:nvPicPr>
          <p:cNvPr id="16391" name="Picture 7" descr="kitchen2-3"/>
          <p:cNvPicPr>
            <a:picLocks noChangeAspect="1" noChangeArrowheads="1"/>
          </p:cNvPicPr>
          <p:nvPr/>
        </p:nvPicPr>
        <p:blipFill>
          <a:blip r:embed="rId2"/>
          <a:srcRect/>
          <a:stretch>
            <a:fillRect/>
          </a:stretch>
        </p:blipFill>
        <p:spPr bwMode="auto">
          <a:xfrm>
            <a:off x="2916238" y="2636838"/>
            <a:ext cx="3168650" cy="2463800"/>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395288" y="188913"/>
            <a:ext cx="8208962" cy="641350"/>
          </a:xfrm>
          <a:prstGeom prst="rect">
            <a:avLst/>
          </a:prstGeom>
          <a:noFill/>
          <a:ln w="9525">
            <a:noFill/>
            <a:miter lim="800000"/>
            <a:headEnd/>
            <a:tailEnd/>
          </a:ln>
          <a:effectLst/>
        </p:spPr>
        <p:txBody>
          <a:bodyPr anchor="ctr">
            <a:spAutoFit/>
          </a:bodyPr>
          <a:lstStyle/>
          <a:p>
            <a:r>
              <a:rPr lang="ar-SA" sz="1800">
                <a:solidFill>
                  <a:srgbClr val="A4220C"/>
                </a:solidFill>
                <a:cs typeface="B Homa" pitchFamily="2" charset="-78"/>
              </a:rPr>
              <a:t>6- هميشه مراقب باشيد كه مشعلهاي اجاق گاز و ضمائم آن كاملاً تميز و مرتب باشد تا گاز بتواند به راحتي و به اندازه كافي به مشعل برسد و با شعله آبي بسوزد. </a:t>
            </a:r>
          </a:p>
        </p:txBody>
      </p:sp>
      <p:pic>
        <p:nvPicPr>
          <p:cNvPr id="17413" name="Picture 5" descr="06-03-14-3-2-image037"/>
          <p:cNvPicPr>
            <a:picLocks noChangeAspect="1" noChangeArrowheads="1"/>
          </p:cNvPicPr>
          <p:nvPr/>
        </p:nvPicPr>
        <p:blipFill>
          <a:blip r:embed="rId2"/>
          <a:srcRect/>
          <a:stretch>
            <a:fillRect/>
          </a:stretch>
        </p:blipFill>
        <p:spPr bwMode="auto">
          <a:xfrm>
            <a:off x="3973513" y="3644900"/>
            <a:ext cx="1390650" cy="2900363"/>
          </a:xfrm>
          <a:prstGeom prst="rect">
            <a:avLst/>
          </a:prstGeom>
          <a:noFill/>
        </p:spPr>
      </p:pic>
      <p:sp>
        <p:nvSpPr>
          <p:cNvPr id="17414" name="Rectangle 6"/>
          <p:cNvSpPr>
            <a:spLocks noChangeArrowheads="1"/>
          </p:cNvSpPr>
          <p:nvPr/>
        </p:nvSpPr>
        <p:spPr bwMode="auto">
          <a:xfrm>
            <a:off x="179388" y="2701925"/>
            <a:ext cx="8785225" cy="641350"/>
          </a:xfrm>
          <a:prstGeom prst="rect">
            <a:avLst/>
          </a:prstGeom>
          <a:noFill/>
          <a:ln w="9525">
            <a:noFill/>
            <a:miter lim="800000"/>
            <a:headEnd/>
            <a:tailEnd/>
          </a:ln>
          <a:effectLst/>
        </p:spPr>
        <p:txBody>
          <a:bodyPr anchor="ctr">
            <a:spAutoFit/>
          </a:bodyPr>
          <a:lstStyle/>
          <a:p>
            <a:pPr algn="l" rtl="0"/>
            <a:r>
              <a:rPr lang="ar-SA" sz="1800">
                <a:solidFill>
                  <a:srgbClr val="A4220C"/>
                </a:solidFill>
                <a:cs typeface="B Homa" pitchFamily="2" charset="-78"/>
              </a:rPr>
              <a:t>7- براي نظافت اجاق گازبايد هفته اي يك يا دو دفعه شير مصرف مربوطه را بسته و مشعلها و ضمائم آن را از جاي خود بيرون آورده و پس‌از تميزكردن و شستن ، كاملاً آنها را خشك‌كرده و دوباره در جاي خود قرار داده شود .</a:t>
            </a:r>
            <a:r>
              <a:rPr lang="en-US" sz="1800">
                <a:solidFill>
                  <a:srgbClr val="A4220C"/>
                </a:solidFill>
                <a:cs typeface="B Homa" pitchFamily="2" charset="-78"/>
              </a:rPr>
              <a:t> </a:t>
            </a:r>
          </a:p>
        </p:txBody>
      </p:sp>
      <p:pic>
        <p:nvPicPr>
          <p:cNvPr id="17415" name="Picture 7" descr="kitchen2-1"/>
          <p:cNvPicPr>
            <a:picLocks noChangeAspect="1" noChangeArrowheads="1"/>
          </p:cNvPicPr>
          <p:nvPr/>
        </p:nvPicPr>
        <p:blipFill>
          <a:blip r:embed="rId3"/>
          <a:srcRect/>
          <a:stretch>
            <a:fillRect/>
          </a:stretch>
        </p:blipFill>
        <p:spPr bwMode="auto">
          <a:xfrm>
            <a:off x="3392488" y="1052513"/>
            <a:ext cx="1971675" cy="1428750"/>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611188" y="1058863"/>
            <a:ext cx="8497887" cy="641350"/>
          </a:xfrm>
          <a:prstGeom prst="rect">
            <a:avLst/>
          </a:prstGeom>
          <a:noFill/>
          <a:ln w="9525">
            <a:noFill/>
            <a:miter lim="800000"/>
            <a:headEnd/>
            <a:tailEnd/>
          </a:ln>
          <a:effectLst/>
        </p:spPr>
        <p:txBody>
          <a:bodyPr anchor="ctr">
            <a:spAutoFit/>
          </a:bodyPr>
          <a:lstStyle/>
          <a:p>
            <a:r>
              <a:rPr lang="ar-SA" sz="1800">
                <a:solidFill>
                  <a:srgbClr val="A4220C"/>
                </a:solidFill>
                <a:cs typeface="B Homa" pitchFamily="2" charset="-78"/>
              </a:rPr>
              <a:t>8- از وارد آوردن ضربه بوسيله ديگ و ساير ظروف سنگين بر روي اجاق گاز جداً خودداري كنيد زيرا اين عمل باعث سست شدن اتصالات و نشت گاز مي شود.</a:t>
            </a:r>
          </a:p>
        </p:txBody>
      </p:sp>
      <p:pic>
        <p:nvPicPr>
          <p:cNvPr id="18437" name="Picture 5" descr="06-03-13-3-27-image003"/>
          <p:cNvPicPr>
            <a:picLocks noChangeAspect="1" noChangeArrowheads="1"/>
          </p:cNvPicPr>
          <p:nvPr/>
        </p:nvPicPr>
        <p:blipFill>
          <a:blip r:embed="rId2"/>
          <a:srcRect/>
          <a:stretch>
            <a:fillRect/>
          </a:stretch>
        </p:blipFill>
        <p:spPr bwMode="auto">
          <a:xfrm>
            <a:off x="3008313" y="2559050"/>
            <a:ext cx="3219450" cy="339090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79388" y="333375"/>
            <a:ext cx="8785225" cy="915988"/>
          </a:xfrm>
          <a:prstGeom prst="rect">
            <a:avLst/>
          </a:prstGeom>
          <a:noFill/>
          <a:ln w="9525">
            <a:noFill/>
            <a:miter lim="800000"/>
            <a:headEnd/>
            <a:tailEnd/>
          </a:ln>
          <a:effectLst/>
        </p:spPr>
        <p:txBody>
          <a:bodyPr anchor="ctr">
            <a:spAutoFit/>
          </a:bodyPr>
          <a:lstStyle/>
          <a:p>
            <a:r>
              <a:rPr lang="ar-SA" sz="1800">
                <a:solidFill>
                  <a:srgbClr val="A4220C"/>
                </a:solidFill>
                <a:cs typeface="B Homa" pitchFamily="2" charset="-78"/>
              </a:rPr>
              <a:t>9- وسايل گازسوزمخصوصاً اجاق گاز رادر محل وزش جريان باد مانند </a:t>
            </a:r>
            <a:r>
              <a:rPr lang="fa-IR" sz="1800">
                <a:solidFill>
                  <a:srgbClr val="A4220C"/>
                </a:solidFill>
                <a:cs typeface="B Homa" pitchFamily="2" charset="-78"/>
              </a:rPr>
              <a:t>:</a:t>
            </a:r>
            <a:r>
              <a:rPr lang="ar-SA" sz="1800">
                <a:solidFill>
                  <a:srgbClr val="A4220C"/>
                </a:solidFill>
                <a:cs typeface="B Homa" pitchFamily="2" charset="-78"/>
              </a:rPr>
              <a:t>مقابل باد بزن هاي برقي ، پنجره و... قرار ندهيدزيرا اين عوامل باعث خاموش شدن شعله مي شوند و درنتيجه چون شير اجاق باز است گاز در فضا پراكنده مي شود و توليد خطر و آتش سوزي مي كند .</a:t>
            </a:r>
          </a:p>
        </p:txBody>
      </p:sp>
      <p:pic>
        <p:nvPicPr>
          <p:cNvPr id="19461" name="Picture 5" descr="06-03-13-2-22-image004"/>
          <p:cNvPicPr>
            <a:picLocks noChangeAspect="1" noChangeArrowheads="1"/>
          </p:cNvPicPr>
          <p:nvPr/>
        </p:nvPicPr>
        <p:blipFill>
          <a:blip r:embed="rId2"/>
          <a:srcRect/>
          <a:stretch>
            <a:fillRect/>
          </a:stretch>
        </p:blipFill>
        <p:spPr bwMode="auto">
          <a:xfrm>
            <a:off x="2987675" y="2133600"/>
            <a:ext cx="3562350" cy="355282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8" name="Picture 4" descr="06-03-14-2-55-image034"/>
          <p:cNvPicPr>
            <a:picLocks noChangeAspect="1" noChangeArrowheads="1"/>
          </p:cNvPicPr>
          <p:nvPr/>
        </p:nvPicPr>
        <p:blipFill>
          <a:blip r:embed="rId2"/>
          <a:srcRect/>
          <a:stretch>
            <a:fillRect/>
          </a:stretch>
        </p:blipFill>
        <p:spPr bwMode="auto">
          <a:xfrm>
            <a:off x="2339975" y="2852738"/>
            <a:ext cx="4597400" cy="1746250"/>
          </a:xfrm>
          <a:prstGeom prst="rect">
            <a:avLst/>
          </a:prstGeom>
          <a:noFill/>
        </p:spPr>
      </p:pic>
      <p:sp>
        <p:nvSpPr>
          <p:cNvPr id="169989" name="Rectangle 5"/>
          <p:cNvSpPr>
            <a:spLocks noChangeArrowheads="1"/>
          </p:cNvSpPr>
          <p:nvPr/>
        </p:nvSpPr>
        <p:spPr bwMode="auto">
          <a:xfrm>
            <a:off x="250825" y="1268413"/>
            <a:ext cx="8642350" cy="701675"/>
          </a:xfrm>
          <a:prstGeom prst="rect">
            <a:avLst/>
          </a:prstGeom>
          <a:noFill/>
          <a:ln w="9525">
            <a:noFill/>
            <a:miter lim="800000"/>
            <a:headEnd/>
            <a:tailEnd/>
          </a:ln>
          <a:effectLst/>
        </p:spPr>
        <p:txBody>
          <a:bodyPr>
            <a:spAutoFit/>
          </a:bodyPr>
          <a:lstStyle/>
          <a:p>
            <a:pPr rtl="0"/>
            <a:r>
              <a:rPr lang="fa-IR" sz="2000">
                <a:solidFill>
                  <a:srgbClr val="A4220C"/>
                </a:solidFill>
                <a:cs typeface="B Homa" pitchFamily="2" charset="-78"/>
              </a:rPr>
              <a:t>10- طول شیلنگ رابط اجاق گاز نباید بیش از اندازه باشد چون باعث تاب خوردن و افتادن در روی حرارت شعله گازوغیره ... شود .</a:t>
            </a:r>
            <a:endParaRPr lang="en-US" sz="2000">
              <a:solidFill>
                <a:srgbClr val="A4220C"/>
              </a:solidFill>
              <a:cs typeface="B Homa" pitchFamily="2" charset="-78"/>
            </a:endParaRPr>
          </a:p>
        </p:txBody>
      </p:sp>
    </p:spTree>
  </p:cSld>
  <p:clrMapOvr>
    <a:masterClrMapping/>
  </p:clrMapOvr>
  <p:transition spd="slow" advClick="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3" name="Rectangle 5"/>
          <p:cNvSpPr>
            <a:spLocks noChangeArrowheads="1"/>
          </p:cNvSpPr>
          <p:nvPr/>
        </p:nvSpPr>
        <p:spPr bwMode="auto">
          <a:xfrm>
            <a:off x="-103188" y="990600"/>
            <a:ext cx="9072563" cy="701675"/>
          </a:xfrm>
          <a:prstGeom prst="rect">
            <a:avLst/>
          </a:prstGeom>
          <a:noFill/>
          <a:ln w="9525">
            <a:noFill/>
            <a:miter lim="800000"/>
            <a:headEnd/>
            <a:tailEnd/>
          </a:ln>
          <a:effectLst/>
        </p:spPr>
        <p:txBody>
          <a:bodyPr anchor="ctr">
            <a:spAutoFit/>
          </a:bodyPr>
          <a:lstStyle/>
          <a:p>
            <a:r>
              <a:rPr lang="fa-IR" sz="2000">
                <a:solidFill>
                  <a:srgbClr val="A4220C"/>
                </a:solidFill>
                <a:cs typeface="B Homa" pitchFamily="2" charset="-78"/>
              </a:rPr>
              <a:t>11-</a:t>
            </a:r>
            <a:r>
              <a:rPr lang="ar-SA" sz="2000">
                <a:solidFill>
                  <a:srgbClr val="A4220C"/>
                </a:solidFill>
                <a:cs typeface="B Homa" pitchFamily="2" charset="-78"/>
              </a:rPr>
              <a:t>زمانیکه مشغول کاری غیر از آشپزی میباشید حتما" شعله گاز را خاموش</a:t>
            </a:r>
            <a:endParaRPr lang="fa-IR" sz="2000">
              <a:solidFill>
                <a:srgbClr val="A4220C"/>
              </a:solidFill>
              <a:cs typeface="B Homa" pitchFamily="2" charset="-78"/>
            </a:endParaRPr>
          </a:p>
          <a:p>
            <a:r>
              <a:rPr lang="ar-SA" sz="2000">
                <a:solidFill>
                  <a:srgbClr val="A4220C"/>
                </a:solidFill>
                <a:cs typeface="B Homa" pitchFamily="2" charset="-78"/>
              </a:rPr>
              <a:t> یا در هر حال تحت کنترل داشته باشید .</a:t>
            </a:r>
            <a:r>
              <a:rPr lang="fa-IR" sz="1800">
                <a:solidFill>
                  <a:srgbClr val="A4220C"/>
                </a:solidFill>
                <a:cs typeface="B Homa" pitchFamily="2" charset="-78"/>
              </a:rPr>
              <a:t> </a:t>
            </a:r>
          </a:p>
        </p:txBody>
      </p:sp>
      <p:pic>
        <p:nvPicPr>
          <p:cNvPr id="171014" name="Picture 6" descr="kitchen2-2"/>
          <p:cNvPicPr>
            <a:picLocks noChangeAspect="1" noChangeArrowheads="1"/>
          </p:cNvPicPr>
          <p:nvPr/>
        </p:nvPicPr>
        <p:blipFill>
          <a:blip r:embed="rId2"/>
          <a:srcRect/>
          <a:stretch>
            <a:fillRect/>
          </a:stretch>
        </p:blipFill>
        <p:spPr bwMode="auto">
          <a:xfrm>
            <a:off x="3563938" y="2636838"/>
            <a:ext cx="2214562" cy="1931987"/>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kitchen3-1"/>
          <p:cNvPicPr>
            <a:picLocks noChangeAspect="1" noChangeArrowheads="1"/>
          </p:cNvPicPr>
          <p:nvPr/>
        </p:nvPicPr>
        <p:blipFill>
          <a:blip r:embed="rId2"/>
          <a:srcRect/>
          <a:stretch>
            <a:fillRect/>
          </a:stretch>
        </p:blipFill>
        <p:spPr bwMode="auto">
          <a:xfrm>
            <a:off x="5867400" y="2276475"/>
            <a:ext cx="2736850" cy="2162175"/>
          </a:xfrm>
          <a:prstGeom prst="rect">
            <a:avLst/>
          </a:prstGeom>
          <a:noFill/>
          <a:ln w="9525">
            <a:noFill/>
            <a:miter lim="800000"/>
            <a:headEnd/>
            <a:tailEnd/>
          </a:ln>
        </p:spPr>
      </p:pic>
      <p:sp>
        <p:nvSpPr>
          <p:cNvPr id="172037" name="Rectangle 5"/>
          <p:cNvSpPr>
            <a:spLocks noChangeArrowheads="1"/>
          </p:cNvSpPr>
          <p:nvPr/>
        </p:nvSpPr>
        <p:spPr bwMode="auto">
          <a:xfrm>
            <a:off x="252413" y="180975"/>
            <a:ext cx="8628062" cy="1920875"/>
          </a:xfrm>
          <a:prstGeom prst="rect">
            <a:avLst/>
          </a:prstGeom>
          <a:noFill/>
          <a:ln w="9525">
            <a:noFill/>
            <a:miter lim="800000"/>
            <a:headEnd/>
            <a:tailEnd/>
          </a:ln>
          <a:effectLst/>
        </p:spPr>
        <p:txBody>
          <a:bodyPr wrap="none" anchor="ctr">
            <a:spAutoFit/>
          </a:bodyPr>
          <a:lstStyle/>
          <a:p>
            <a:pPr algn="r">
              <a:tabLst>
                <a:tab pos="457200" algn="l"/>
              </a:tabLst>
            </a:pPr>
            <a:r>
              <a:rPr lang="fa-IR" sz="2000">
                <a:solidFill>
                  <a:srgbClr val="A4220C"/>
                </a:solidFill>
                <a:cs typeface="B Homa" pitchFamily="2" charset="-78"/>
              </a:rPr>
              <a:t>12- </a:t>
            </a:r>
            <a:r>
              <a:rPr lang="ar-SA" sz="2000">
                <a:solidFill>
                  <a:srgbClr val="A4220C"/>
                </a:solidFill>
                <a:cs typeface="B Homa" pitchFamily="2" charset="-78"/>
              </a:rPr>
              <a:t>زمانیکه دمای روغن به بیش از 370 درجه برسد ،روغن خود بخود آتش میگیرد .</a:t>
            </a:r>
            <a:endParaRPr lang="en-US" sz="2000">
              <a:solidFill>
                <a:srgbClr val="A4220C"/>
              </a:solidFill>
              <a:cs typeface="B Homa" pitchFamily="2" charset="-78"/>
            </a:endParaRPr>
          </a:p>
          <a:p>
            <a:pPr algn="r">
              <a:tabLst>
                <a:tab pos="457200" algn="l"/>
              </a:tabLst>
            </a:pPr>
            <a:r>
              <a:rPr lang="ar-SA" sz="2000">
                <a:solidFill>
                  <a:srgbClr val="A4220C"/>
                </a:solidFill>
                <a:cs typeface="B Homa" pitchFamily="2" charset="-78"/>
              </a:rPr>
              <a:t>بنابر این در صورت بروز آتش سوزی در روغن با خونسردی مراحل زیرا انجام دهید .</a:t>
            </a:r>
            <a:endParaRPr lang="en-US" sz="2000">
              <a:solidFill>
                <a:srgbClr val="A4220C"/>
              </a:solidFill>
              <a:cs typeface="B Homa" pitchFamily="2" charset="-78"/>
            </a:endParaRPr>
          </a:p>
          <a:p>
            <a:pPr algn="r">
              <a:tabLst>
                <a:tab pos="457200" algn="l"/>
              </a:tabLst>
            </a:pPr>
            <a:r>
              <a:rPr lang="fa-IR" sz="2000">
                <a:solidFill>
                  <a:srgbClr val="A4220C"/>
                </a:solidFill>
                <a:cs typeface="B Homa" pitchFamily="2" charset="-78"/>
              </a:rPr>
              <a:t>1- </a:t>
            </a:r>
            <a:r>
              <a:rPr lang="ar-SA" sz="2000">
                <a:solidFill>
                  <a:srgbClr val="A4220C"/>
                </a:solidFill>
                <a:cs typeface="B Homa" pitchFamily="2" charset="-78"/>
              </a:rPr>
              <a:t>ابتدا شیر گاز اجاق را ببندید .</a:t>
            </a:r>
            <a:endParaRPr lang="fa-IR" sz="2000">
              <a:solidFill>
                <a:srgbClr val="A4220C"/>
              </a:solidFill>
              <a:cs typeface="B Homa" pitchFamily="2" charset="-78"/>
            </a:endParaRPr>
          </a:p>
          <a:p>
            <a:pPr algn="r">
              <a:tabLst>
                <a:tab pos="457200" algn="l"/>
              </a:tabLst>
            </a:pPr>
            <a:r>
              <a:rPr lang="fa-IR" sz="2000">
                <a:solidFill>
                  <a:srgbClr val="A4220C"/>
                </a:solidFill>
                <a:cs typeface="B Homa" pitchFamily="2" charset="-78"/>
              </a:rPr>
              <a:t>2- </a:t>
            </a:r>
            <a:r>
              <a:rPr lang="ar-SA" sz="2000">
                <a:solidFill>
                  <a:srgbClr val="A4220C"/>
                </a:solidFill>
                <a:cs typeface="B Homa" pitchFamily="2" charset="-78"/>
              </a:rPr>
              <a:t>سپس دستمال ضخیم </a:t>
            </a:r>
            <a:r>
              <a:rPr lang="fa-IR" sz="2000">
                <a:solidFill>
                  <a:srgbClr val="A4220C"/>
                </a:solidFill>
                <a:cs typeface="B Homa" pitchFamily="2" charset="-78"/>
              </a:rPr>
              <a:t>نخی </a:t>
            </a:r>
            <a:r>
              <a:rPr lang="ar-SA" sz="2000">
                <a:solidFill>
                  <a:srgbClr val="A4220C"/>
                </a:solidFill>
                <a:cs typeface="B Homa" pitchFamily="2" charset="-78"/>
              </a:rPr>
              <a:t>یا حوله مرطوب </a:t>
            </a:r>
            <a:r>
              <a:rPr lang="fa-IR" sz="2000">
                <a:solidFill>
                  <a:srgbClr val="A4220C"/>
                </a:solidFill>
                <a:cs typeface="B Homa" pitchFamily="2" charset="-78"/>
              </a:rPr>
              <a:t> </a:t>
            </a:r>
            <a:r>
              <a:rPr lang="ar-SA" sz="2000">
                <a:solidFill>
                  <a:srgbClr val="A4220C"/>
                </a:solidFill>
                <a:cs typeface="B Homa" pitchFamily="2" charset="-78"/>
              </a:rPr>
              <a:t>را بر روی ظرف</a:t>
            </a:r>
            <a:r>
              <a:rPr lang="fa-IR" sz="2000">
                <a:solidFill>
                  <a:srgbClr val="A4220C"/>
                </a:solidFill>
                <a:cs typeface="B Homa" pitchFamily="2" charset="-78"/>
              </a:rPr>
              <a:t>  </a:t>
            </a:r>
            <a:r>
              <a:rPr lang="ar-SA" sz="2000">
                <a:solidFill>
                  <a:srgbClr val="A4220C"/>
                </a:solidFill>
                <a:cs typeface="B Homa" pitchFamily="2" charset="-78"/>
              </a:rPr>
              <a:t>حاوی روغن در حال سوختن بیاندازید</a:t>
            </a:r>
            <a:endParaRPr lang="fa-IR" sz="2000">
              <a:solidFill>
                <a:srgbClr val="A4220C"/>
              </a:solidFill>
              <a:cs typeface="B Homa" pitchFamily="2" charset="-78"/>
            </a:endParaRPr>
          </a:p>
          <a:p>
            <a:pPr algn="r">
              <a:tabLst>
                <a:tab pos="457200" algn="l"/>
              </a:tabLst>
            </a:pPr>
            <a:r>
              <a:rPr lang="fa-IR" sz="2000">
                <a:solidFill>
                  <a:srgbClr val="A4220C"/>
                </a:solidFill>
                <a:cs typeface="B Homa" pitchFamily="2" charset="-78"/>
              </a:rPr>
              <a:t>تا آتش خاموش گردد</a:t>
            </a:r>
            <a:r>
              <a:rPr lang="ar-SA" sz="2000">
                <a:solidFill>
                  <a:srgbClr val="A4220C"/>
                </a:solidFill>
                <a:cs typeface="B Homa" pitchFamily="2" charset="-78"/>
              </a:rPr>
              <a:t>.</a:t>
            </a:r>
            <a:endParaRPr lang="en-US" sz="2000">
              <a:solidFill>
                <a:srgbClr val="A4220C"/>
              </a:solidFill>
              <a:cs typeface="B Homa" pitchFamily="2" charset="-78"/>
            </a:endParaRPr>
          </a:p>
          <a:p>
            <a:pPr algn="r">
              <a:tabLst>
                <a:tab pos="457200" algn="l"/>
              </a:tabLst>
            </a:pPr>
            <a:r>
              <a:rPr lang="fa-IR" sz="2000">
                <a:solidFill>
                  <a:srgbClr val="A4220C"/>
                </a:solidFill>
                <a:cs typeface="B Homa" pitchFamily="2" charset="-78"/>
              </a:rPr>
              <a:t>3- </a:t>
            </a:r>
            <a:r>
              <a:rPr lang="ar-SA" sz="2000">
                <a:solidFill>
                  <a:srgbClr val="A4220C"/>
                </a:solidFill>
                <a:cs typeface="B Homa" pitchFamily="2" charset="-78"/>
              </a:rPr>
              <a:t>هر گز جهت خاموش کردن روغن در حال سوختن از آب استفاده نکنید.</a:t>
            </a:r>
            <a:r>
              <a:rPr lang="fa-IR" sz="2000">
                <a:solidFill>
                  <a:srgbClr val="A4220C"/>
                </a:solidFill>
                <a:cs typeface="B Homa" pitchFamily="2" charset="-78"/>
              </a:rPr>
              <a:t> </a:t>
            </a:r>
            <a:endParaRPr lang="ar-SA" sz="2000">
              <a:solidFill>
                <a:srgbClr val="A4220C"/>
              </a:solidFill>
              <a:cs typeface="B Homa" pitchFamily="2" charset="-78"/>
            </a:endParaRPr>
          </a:p>
        </p:txBody>
      </p:sp>
      <p:sp>
        <p:nvSpPr>
          <p:cNvPr id="172041" name="Rectangle 9"/>
          <p:cNvSpPr>
            <a:spLocks noChangeArrowheads="1"/>
          </p:cNvSpPr>
          <p:nvPr/>
        </p:nvSpPr>
        <p:spPr bwMode="auto">
          <a:xfrm>
            <a:off x="1476375" y="692150"/>
            <a:ext cx="6840538" cy="792163"/>
          </a:xfrm>
          <a:prstGeom prst="rect">
            <a:avLst/>
          </a:prstGeom>
          <a:noFill/>
          <a:ln w="9525" algn="ctr">
            <a:noFill/>
            <a:miter lim="800000"/>
            <a:headEnd/>
            <a:tailEnd/>
          </a:ln>
          <a:effectLst/>
        </p:spPr>
        <p:txBody>
          <a:bodyPr wrap="none" anchor="ctr">
            <a:spAutoFit/>
          </a:bodyPr>
          <a:lstStyle/>
          <a:p>
            <a:endParaRPr lang="en-US"/>
          </a:p>
        </p:txBody>
      </p:sp>
      <p:pic>
        <p:nvPicPr>
          <p:cNvPr id="172044" name="Picture 12" descr="kitchen3-4"/>
          <p:cNvPicPr>
            <a:picLocks noChangeAspect="1" noChangeArrowheads="1"/>
          </p:cNvPicPr>
          <p:nvPr/>
        </p:nvPicPr>
        <p:blipFill>
          <a:blip r:embed="rId3"/>
          <a:srcRect/>
          <a:stretch>
            <a:fillRect/>
          </a:stretch>
        </p:blipFill>
        <p:spPr bwMode="auto">
          <a:xfrm>
            <a:off x="1042988" y="2420938"/>
            <a:ext cx="1657350" cy="1598612"/>
          </a:xfrm>
          <a:prstGeom prst="rect">
            <a:avLst/>
          </a:prstGeom>
          <a:noFill/>
          <a:ln w="9525">
            <a:noFill/>
            <a:miter lim="800000"/>
            <a:headEnd/>
            <a:tailEnd/>
          </a:ln>
        </p:spPr>
      </p:pic>
      <p:pic>
        <p:nvPicPr>
          <p:cNvPr id="172045" name="Picture 13" descr="kitchen3-3"/>
          <p:cNvPicPr>
            <a:picLocks noChangeAspect="1" noChangeArrowheads="1"/>
          </p:cNvPicPr>
          <p:nvPr/>
        </p:nvPicPr>
        <p:blipFill>
          <a:blip r:embed="rId4"/>
          <a:srcRect/>
          <a:stretch>
            <a:fillRect/>
          </a:stretch>
        </p:blipFill>
        <p:spPr bwMode="auto">
          <a:xfrm>
            <a:off x="3635375" y="4508500"/>
            <a:ext cx="1525588" cy="1598613"/>
          </a:xfrm>
          <a:prstGeom prst="rect">
            <a:avLst/>
          </a:prstGeom>
          <a:noFill/>
          <a:ln w="9525">
            <a:noFill/>
            <a:miter lim="800000"/>
            <a:headEnd/>
            <a:tailEnd/>
          </a:ln>
        </p:spPr>
      </p:pic>
      <p:pic>
        <p:nvPicPr>
          <p:cNvPr id="172047" name="Picture 15" descr="kitchen2-2"/>
          <p:cNvPicPr>
            <a:picLocks noChangeAspect="1" noChangeArrowheads="1"/>
          </p:cNvPicPr>
          <p:nvPr/>
        </p:nvPicPr>
        <p:blipFill>
          <a:blip r:embed="rId5"/>
          <a:srcRect/>
          <a:stretch>
            <a:fillRect/>
          </a:stretch>
        </p:blipFill>
        <p:spPr bwMode="auto">
          <a:xfrm>
            <a:off x="3348038" y="2316163"/>
            <a:ext cx="2087562" cy="1820862"/>
          </a:xfrm>
          <a:prstGeom prst="rect">
            <a:avLst/>
          </a:prstGeom>
          <a:noFill/>
          <a:ln w="9525">
            <a:noFill/>
            <a:miter lim="800000"/>
            <a:headEnd/>
            <a:tailEnd/>
          </a:ln>
        </p:spPr>
      </p:pic>
      <p:sp>
        <p:nvSpPr>
          <p:cNvPr id="172060" name="Rectangle 28"/>
          <p:cNvSpPr>
            <a:spLocks noChangeArrowheads="1"/>
          </p:cNvSpPr>
          <p:nvPr/>
        </p:nvSpPr>
        <p:spPr bwMode="auto">
          <a:xfrm>
            <a:off x="7164388" y="4508500"/>
            <a:ext cx="239712" cy="457200"/>
          </a:xfrm>
          <a:prstGeom prst="rect">
            <a:avLst/>
          </a:prstGeom>
          <a:noFill/>
          <a:ln w="9525" algn="ctr">
            <a:noFill/>
            <a:miter lim="800000"/>
            <a:headEnd/>
            <a:tailEnd/>
          </a:ln>
          <a:effectLst/>
        </p:spPr>
        <p:txBody>
          <a:bodyPr wrap="none">
            <a:spAutoFit/>
          </a:bodyPr>
          <a:lstStyle/>
          <a:p>
            <a:r>
              <a:rPr lang="fa-IR">
                <a:solidFill>
                  <a:srgbClr val="A4220C"/>
                </a:solidFill>
              </a:rPr>
              <a:t>1</a:t>
            </a:r>
            <a:endParaRPr lang="en-US">
              <a:solidFill>
                <a:srgbClr val="A4220C"/>
              </a:solidFill>
            </a:endParaRPr>
          </a:p>
        </p:txBody>
      </p:sp>
      <p:sp>
        <p:nvSpPr>
          <p:cNvPr id="172061" name="Rectangle 29"/>
          <p:cNvSpPr>
            <a:spLocks noChangeArrowheads="1"/>
          </p:cNvSpPr>
          <p:nvPr/>
        </p:nvSpPr>
        <p:spPr bwMode="auto">
          <a:xfrm>
            <a:off x="4240213" y="4149725"/>
            <a:ext cx="331787" cy="457200"/>
          </a:xfrm>
          <a:prstGeom prst="rect">
            <a:avLst/>
          </a:prstGeom>
          <a:noFill/>
          <a:ln w="9525" algn="ctr">
            <a:noFill/>
            <a:miter lim="800000"/>
            <a:headEnd/>
            <a:tailEnd/>
          </a:ln>
          <a:effectLst/>
        </p:spPr>
        <p:txBody>
          <a:bodyPr wrap="none">
            <a:spAutoFit/>
          </a:bodyPr>
          <a:lstStyle/>
          <a:p>
            <a:r>
              <a:rPr lang="fa-IR">
                <a:solidFill>
                  <a:srgbClr val="A4220C"/>
                </a:solidFill>
              </a:rPr>
              <a:t>2</a:t>
            </a:r>
            <a:endParaRPr lang="en-US">
              <a:solidFill>
                <a:srgbClr val="A4220C"/>
              </a:solidFill>
            </a:endParaRPr>
          </a:p>
        </p:txBody>
      </p:sp>
      <p:sp>
        <p:nvSpPr>
          <p:cNvPr id="172062" name="Rectangle 30"/>
          <p:cNvSpPr>
            <a:spLocks noChangeArrowheads="1"/>
          </p:cNvSpPr>
          <p:nvPr/>
        </p:nvSpPr>
        <p:spPr bwMode="auto">
          <a:xfrm>
            <a:off x="1649413" y="4076700"/>
            <a:ext cx="330200" cy="457200"/>
          </a:xfrm>
          <a:prstGeom prst="rect">
            <a:avLst/>
          </a:prstGeom>
          <a:noFill/>
          <a:ln w="9525" algn="ctr">
            <a:noFill/>
            <a:miter lim="800000"/>
            <a:headEnd/>
            <a:tailEnd/>
          </a:ln>
          <a:effectLst/>
        </p:spPr>
        <p:txBody>
          <a:bodyPr wrap="none">
            <a:spAutoFit/>
          </a:bodyPr>
          <a:lstStyle/>
          <a:p>
            <a:r>
              <a:rPr lang="fa-IR">
                <a:solidFill>
                  <a:srgbClr val="A4220C"/>
                </a:solidFill>
              </a:rPr>
              <a:t>3</a:t>
            </a:r>
            <a:endParaRPr lang="en-US">
              <a:solidFill>
                <a:srgbClr val="A4220C"/>
              </a:solidFill>
            </a:endParaRPr>
          </a:p>
        </p:txBody>
      </p:sp>
      <p:sp>
        <p:nvSpPr>
          <p:cNvPr id="172063" name="Rectangle 31"/>
          <p:cNvSpPr>
            <a:spLocks noChangeArrowheads="1"/>
          </p:cNvSpPr>
          <p:nvPr/>
        </p:nvSpPr>
        <p:spPr bwMode="auto">
          <a:xfrm>
            <a:off x="4314825" y="6165850"/>
            <a:ext cx="328613" cy="457200"/>
          </a:xfrm>
          <a:prstGeom prst="rect">
            <a:avLst/>
          </a:prstGeom>
          <a:noFill/>
          <a:ln w="9525" algn="ctr">
            <a:noFill/>
            <a:miter lim="800000"/>
            <a:headEnd/>
            <a:tailEnd/>
          </a:ln>
          <a:effectLst/>
        </p:spPr>
        <p:txBody>
          <a:bodyPr wrap="none">
            <a:spAutoFit/>
          </a:bodyPr>
          <a:lstStyle/>
          <a:p>
            <a:r>
              <a:rPr lang="fa-IR">
                <a:solidFill>
                  <a:srgbClr val="A4220C"/>
                </a:solidFill>
              </a:rPr>
              <a:t>4</a:t>
            </a:r>
            <a:endParaRPr lang="en-US">
              <a:solidFill>
                <a:srgbClr val="A4220C"/>
              </a:solidFill>
            </a:endParaRPr>
          </a:p>
        </p:txBody>
      </p:sp>
    </p:spTree>
  </p:cSld>
  <p:clrMapOvr>
    <a:masterClrMapping/>
  </p:clrMapOvr>
  <p:transition spd="slow" advClick="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06-03-13-5-58-image022"/>
          <p:cNvPicPr>
            <a:picLocks noChangeAspect="1" noChangeArrowheads="1"/>
          </p:cNvPicPr>
          <p:nvPr/>
        </p:nvPicPr>
        <p:blipFill>
          <a:blip r:embed="rId2"/>
          <a:srcRect/>
          <a:stretch>
            <a:fillRect/>
          </a:stretch>
        </p:blipFill>
        <p:spPr bwMode="auto">
          <a:xfrm>
            <a:off x="1116013" y="2420938"/>
            <a:ext cx="2105025" cy="3384550"/>
          </a:xfrm>
          <a:prstGeom prst="rect">
            <a:avLst/>
          </a:prstGeom>
          <a:noFill/>
        </p:spPr>
      </p:pic>
      <p:sp>
        <p:nvSpPr>
          <p:cNvPr id="78857" name="AutoShape 9"/>
          <p:cNvSpPr>
            <a:spLocks noChangeArrowheads="1"/>
          </p:cNvSpPr>
          <p:nvPr/>
        </p:nvSpPr>
        <p:spPr bwMode="auto">
          <a:xfrm>
            <a:off x="4859338" y="620713"/>
            <a:ext cx="2592387" cy="2087562"/>
          </a:xfrm>
          <a:prstGeom prst="cloudCallout">
            <a:avLst>
              <a:gd name="adj1" fmla="val -114542"/>
              <a:gd name="adj2" fmla="val 48556"/>
            </a:avLst>
          </a:prstGeom>
          <a:solidFill>
            <a:srgbClr val="FFFF99"/>
          </a:solidFill>
          <a:ln w="15875">
            <a:solidFill>
              <a:srgbClr val="D31D1D"/>
            </a:solidFill>
            <a:round/>
            <a:headEnd/>
            <a:tailEnd/>
          </a:ln>
          <a:effectLst/>
        </p:spPr>
        <p:txBody>
          <a:bodyPr/>
          <a:lstStyle/>
          <a:p>
            <a:pPr rtl="0"/>
            <a:r>
              <a:rPr lang="fa-IR" b="1">
                <a:solidFill>
                  <a:srgbClr val="A4220C"/>
                </a:solidFill>
              </a:rPr>
              <a:t>فصل ( 1 )</a:t>
            </a:r>
          </a:p>
          <a:p>
            <a:pPr rtl="0"/>
            <a:r>
              <a:rPr lang="fa-IR" b="1">
                <a:solidFill>
                  <a:srgbClr val="A4220C"/>
                </a:solidFill>
              </a:rPr>
              <a:t>راهنمای ایمنی استفاده از وسایل گاز سوزگاز</a:t>
            </a:r>
            <a:endParaRPr lang="en-US" b="1">
              <a:solidFill>
                <a:srgbClr val="A4220C"/>
              </a:solidFill>
            </a:endParaRPr>
          </a:p>
        </p:txBody>
      </p:sp>
    </p:spTree>
  </p:cSld>
  <p:clrMapOvr>
    <a:masterClrMapping/>
  </p:clrMapOvr>
  <p:transition spd="slow" advClick="0">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468313" y="201613"/>
            <a:ext cx="8351837" cy="6311900"/>
          </a:xfrm>
          <a:prstGeom prst="rect">
            <a:avLst/>
          </a:prstGeom>
          <a:noFill/>
          <a:ln w="9525">
            <a:noFill/>
            <a:miter lim="800000"/>
            <a:headEnd/>
            <a:tailEnd/>
          </a:ln>
          <a:effectLst/>
        </p:spPr>
        <p:txBody>
          <a:bodyPr anchor="ctr">
            <a:spAutoFit/>
          </a:bodyPr>
          <a:lstStyle/>
          <a:p>
            <a:pPr rtl="0"/>
            <a:r>
              <a:rPr lang="ar-SA" sz="3200" b="1" i="1">
                <a:solidFill>
                  <a:schemeClr val="accent2"/>
                </a:solidFill>
                <a:cs typeface="B Zar" pitchFamily="2" charset="-78"/>
              </a:rPr>
              <a:t>يادآوري :</a:t>
            </a:r>
            <a:endParaRPr lang="en-US" sz="3200">
              <a:solidFill>
                <a:schemeClr val="accent2"/>
              </a:solidFill>
              <a:cs typeface="B Zar" pitchFamily="2" charset="-78"/>
            </a:endParaRPr>
          </a:p>
          <a:p>
            <a:pPr rtl="0"/>
            <a:r>
              <a:rPr lang="ar-SA" sz="3200" b="1">
                <a:solidFill>
                  <a:schemeClr val="accent2"/>
                </a:solidFill>
                <a:cs typeface="B Zar" pitchFamily="2" charset="-78"/>
              </a:rPr>
              <a:t>بدين ترتيب در رابطه با استفاده صحيح از اجاق گاز </a:t>
            </a:r>
            <a:r>
              <a:rPr lang="fa-IR" sz="3200" b="1">
                <a:solidFill>
                  <a:schemeClr val="accent2"/>
                </a:solidFill>
                <a:cs typeface="B Zar" pitchFamily="2" charset="-78"/>
              </a:rPr>
              <a:t>هشت</a:t>
            </a:r>
            <a:r>
              <a:rPr lang="ar-SA" sz="3200" b="1">
                <a:solidFill>
                  <a:schemeClr val="accent2"/>
                </a:solidFill>
                <a:cs typeface="B Zar" pitchFamily="2" charset="-78"/>
              </a:rPr>
              <a:t> نكته بسيار مهم است.</a:t>
            </a:r>
            <a:endParaRPr lang="en-US" sz="3200">
              <a:solidFill>
                <a:schemeClr val="accent2"/>
              </a:solidFill>
              <a:cs typeface="B Zar" pitchFamily="2" charset="-78"/>
            </a:endParaRPr>
          </a:p>
          <a:p>
            <a:pPr algn="r" rtl="0"/>
            <a:r>
              <a:rPr lang="ar-SA" sz="2800" b="1">
                <a:solidFill>
                  <a:srgbClr val="FF0000"/>
                </a:solidFill>
              </a:rPr>
              <a:t>1- ابتدا كبريت را روشن و سپس شير گاز را باز كنيد.</a:t>
            </a:r>
            <a:endParaRPr lang="en-US" sz="2800" b="1">
              <a:solidFill>
                <a:srgbClr val="FF0000"/>
              </a:solidFill>
            </a:endParaRPr>
          </a:p>
          <a:p>
            <a:pPr algn="r" rtl="0"/>
            <a:r>
              <a:rPr lang="ar-SA" sz="2800" b="1">
                <a:solidFill>
                  <a:srgbClr val="FF0000"/>
                </a:solidFill>
              </a:rPr>
              <a:t>2- اجاق گاز بايد هميشه با شعله آبي بسوزد .</a:t>
            </a:r>
            <a:endParaRPr lang="en-US" sz="2800" b="1">
              <a:solidFill>
                <a:srgbClr val="FF0000"/>
              </a:solidFill>
            </a:endParaRPr>
          </a:p>
          <a:p>
            <a:pPr algn="r" rtl="0"/>
            <a:r>
              <a:rPr lang="ar-SA" sz="2800" b="1">
                <a:solidFill>
                  <a:srgbClr val="FF0000"/>
                </a:solidFill>
              </a:rPr>
              <a:t>3- از وارد آوردن ضربه بوسيله ظروف سنگين روي اجاق گاز خودداري نماييد</a:t>
            </a:r>
            <a:endParaRPr lang="en-US" sz="2800" b="1">
              <a:solidFill>
                <a:srgbClr val="FF0000"/>
              </a:solidFill>
            </a:endParaRPr>
          </a:p>
          <a:p>
            <a:pPr algn="r" rtl="0"/>
            <a:r>
              <a:rPr lang="ar-SA" sz="2800" b="1">
                <a:solidFill>
                  <a:srgbClr val="FF0000"/>
                </a:solidFill>
              </a:rPr>
              <a:t>4- اجاق گاز و ساير وسايل گاز سوزرا درمعرض كوران هوا و جريان باد قرار ندهيد .</a:t>
            </a:r>
            <a:endParaRPr lang="en-US" sz="2800" b="1">
              <a:solidFill>
                <a:srgbClr val="FF0000"/>
              </a:solidFill>
            </a:endParaRPr>
          </a:p>
          <a:p>
            <a:pPr algn="r" rtl="0"/>
            <a:r>
              <a:rPr lang="ar-SA" sz="2800" b="1">
                <a:solidFill>
                  <a:srgbClr val="FF0000"/>
                </a:solidFill>
              </a:rPr>
              <a:t>5- از سر</a:t>
            </a:r>
            <a:r>
              <a:rPr lang="fa-IR" sz="2800" b="1">
                <a:solidFill>
                  <a:srgbClr val="FF0000"/>
                </a:solidFill>
              </a:rPr>
              <a:t>ریز محتوی</a:t>
            </a:r>
            <a:r>
              <a:rPr lang="ar-SA" sz="2800" b="1">
                <a:solidFill>
                  <a:srgbClr val="FF0000"/>
                </a:solidFill>
              </a:rPr>
              <a:t> ظروف غذادرروي اجاق گاز جلوگيري نماييد . </a:t>
            </a:r>
            <a:endParaRPr lang="en-US" sz="2800" b="1">
              <a:solidFill>
                <a:srgbClr val="FF0000"/>
              </a:solidFill>
            </a:endParaRPr>
          </a:p>
          <a:p>
            <a:pPr algn="r" rtl="0"/>
            <a:r>
              <a:rPr lang="ar-SA" sz="2800" b="1">
                <a:solidFill>
                  <a:srgbClr val="FF0000"/>
                </a:solidFill>
              </a:rPr>
              <a:t>6 – حتي الامکان از اجاق گازهاي مجهز به ترموکوپل استفاده کنيد </a:t>
            </a:r>
            <a:endParaRPr lang="fa-IR" sz="2800" b="1">
              <a:solidFill>
                <a:srgbClr val="FF0000"/>
              </a:solidFill>
            </a:endParaRPr>
          </a:p>
          <a:p>
            <a:pPr algn="r"/>
            <a:r>
              <a:rPr lang="fa-IR" sz="2800" b="1">
                <a:solidFill>
                  <a:srgbClr val="FF0000"/>
                </a:solidFill>
              </a:rPr>
              <a:t>7 - </a:t>
            </a:r>
            <a:r>
              <a:rPr lang="ar-SA" sz="2800" b="1">
                <a:solidFill>
                  <a:srgbClr val="FF0000"/>
                </a:solidFill>
              </a:rPr>
              <a:t>زمانیکه مشغول کاری غیر از آشپزی میباشید حتما" شعله گاز را خاموش</a:t>
            </a:r>
            <a:endParaRPr lang="fa-IR" sz="2800" b="1">
              <a:solidFill>
                <a:srgbClr val="FF0000"/>
              </a:solidFill>
            </a:endParaRPr>
          </a:p>
          <a:p>
            <a:pPr algn="r"/>
            <a:r>
              <a:rPr lang="ar-SA" sz="2800" b="1">
                <a:solidFill>
                  <a:srgbClr val="FF0000"/>
                </a:solidFill>
              </a:rPr>
              <a:t> یا در هر حال تحت کنترل داشته باشید .</a:t>
            </a:r>
            <a:r>
              <a:rPr lang="fa-IR" sz="2800" b="1">
                <a:solidFill>
                  <a:srgbClr val="FF0000"/>
                </a:solidFill>
              </a:rPr>
              <a:t> </a:t>
            </a:r>
          </a:p>
          <a:p>
            <a:pPr algn="r"/>
            <a:r>
              <a:rPr lang="fa-IR" sz="2800" b="1">
                <a:solidFill>
                  <a:srgbClr val="FF0000"/>
                </a:solidFill>
              </a:rPr>
              <a:t>8 - </a:t>
            </a:r>
            <a:r>
              <a:rPr lang="ar-SA" sz="2800" b="1">
                <a:solidFill>
                  <a:srgbClr val="FF0000"/>
                </a:solidFill>
              </a:rPr>
              <a:t>اجاق گازهاي بزرگ و ساير وسائل گازسوزي كه به طور ثابت در يك محل نصب مي شوند بايد بوسيله لوله فلزي به سيستم لوله كشي ساختمان وصل گردند</a:t>
            </a:r>
          </a:p>
          <a:p>
            <a:pPr algn="r"/>
            <a:endParaRPr lang="ar-SA" sz="3200">
              <a:solidFill>
                <a:srgbClr val="FF0000"/>
              </a:solidFill>
              <a:cs typeface="B Zar" pitchFamily="2" charset="-78"/>
            </a:endParaRPr>
          </a:p>
        </p:txBody>
      </p:sp>
    </p:spTree>
  </p:cSld>
  <p:clrMapOvr>
    <a:masterClrMapping/>
  </p:clrMapOvr>
  <p:transition spd="slow" advClick="0">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5"/>
          <p:cNvSpPr>
            <a:spLocks noChangeArrowheads="1"/>
          </p:cNvSpPr>
          <p:nvPr/>
        </p:nvSpPr>
        <p:spPr bwMode="auto">
          <a:xfrm>
            <a:off x="2484438" y="2166938"/>
            <a:ext cx="4824412" cy="1831975"/>
          </a:xfrm>
          <a:prstGeom prst="irregularSeal1">
            <a:avLst/>
          </a:prstGeom>
          <a:solidFill>
            <a:srgbClr val="FFFF99"/>
          </a:solidFill>
          <a:ln w="9525" algn="ctr">
            <a:solidFill>
              <a:srgbClr val="A4220C"/>
            </a:solidFill>
            <a:miter lim="800000"/>
            <a:headEnd/>
            <a:tailEnd/>
          </a:ln>
          <a:effectLst/>
        </p:spPr>
        <p:txBody>
          <a:bodyPr anchor="ctr">
            <a:spAutoFit/>
          </a:bodyPr>
          <a:lstStyle/>
          <a:p>
            <a:r>
              <a:rPr lang="ar-SA" sz="4000" b="1">
                <a:solidFill>
                  <a:schemeClr val="accent2"/>
                </a:solidFill>
                <a:cs typeface="B Titr" pitchFamily="2" charset="-78"/>
              </a:rPr>
              <a:t>شيلنگ‌ها</a:t>
            </a:r>
            <a:endParaRPr lang="en-US" sz="4000" b="1">
              <a:solidFill>
                <a:schemeClr val="accent2"/>
              </a:solidFill>
              <a:cs typeface="B Titr" pitchFamily="2" charset="-78"/>
            </a:endParaRPr>
          </a:p>
        </p:txBody>
      </p:sp>
    </p:spTree>
  </p:cSld>
  <p:clrMapOvr>
    <a:masterClrMapping/>
  </p:clrMapOvr>
  <p:transition spd="slow" advClick="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179388" y="519113"/>
            <a:ext cx="8713787" cy="1552575"/>
          </a:xfrm>
          <a:prstGeom prst="rect">
            <a:avLst/>
          </a:prstGeom>
          <a:noFill/>
          <a:ln w="9525">
            <a:noFill/>
            <a:miter lim="800000"/>
            <a:headEnd/>
            <a:tailEnd/>
          </a:ln>
          <a:effectLst/>
        </p:spPr>
        <p:txBody>
          <a:bodyPr anchor="ctr">
            <a:spAutoFit/>
          </a:bodyPr>
          <a:lstStyle/>
          <a:p>
            <a:r>
              <a:rPr lang="ar-SA">
                <a:solidFill>
                  <a:srgbClr val="A4220C"/>
                </a:solidFill>
                <a:cs typeface="B Homa" pitchFamily="2" charset="-78"/>
              </a:rPr>
              <a:t>1- رعايت نكات ايمني درخصوص استفاده از شيلنگ‌هاي مناسب براي اتصال وسائل گازسوز به لوله‌كشي ساختمان از اهميت ويژه و حساسي برخوردار مي‌باشد و چنانچه اين موارد ناديده و يا كم اهميت شمرده شوند در نهايت باعث بروز اتفاقات ناگواري خواهند </a:t>
            </a:r>
            <a:r>
              <a:rPr lang="fa-IR">
                <a:solidFill>
                  <a:srgbClr val="A4220C"/>
                </a:solidFill>
                <a:cs typeface="B Homa" pitchFamily="2" charset="-78"/>
              </a:rPr>
              <a:t>شد</a:t>
            </a:r>
            <a:r>
              <a:rPr lang="ar-SA">
                <a:solidFill>
                  <a:srgbClr val="A4220C"/>
                </a:solidFill>
                <a:cs typeface="B Homa" pitchFamily="2" charset="-78"/>
              </a:rPr>
              <a:t>.</a:t>
            </a:r>
          </a:p>
        </p:txBody>
      </p:sp>
      <p:sp>
        <p:nvSpPr>
          <p:cNvPr id="23558" name="Rectangle 6"/>
          <p:cNvSpPr>
            <a:spLocks noChangeArrowheads="1"/>
          </p:cNvSpPr>
          <p:nvPr/>
        </p:nvSpPr>
        <p:spPr bwMode="auto">
          <a:xfrm>
            <a:off x="250825" y="2590800"/>
            <a:ext cx="8713788" cy="1917700"/>
          </a:xfrm>
          <a:prstGeom prst="rect">
            <a:avLst/>
          </a:prstGeom>
          <a:noFill/>
          <a:ln w="9525">
            <a:noFill/>
            <a:miter lim="800000"/>
            <a:headEnd/>
            <a:tailEnd/>
          </a:ln>
          <a:effectLst/>
        </p:spPr>
        <p:txBody>
          <a:bodyPr anchor="ctr">
            <a:spAutoFit/>
          </a:bodyPr>
          <a:lstStyle/>
          <a:p>
            <a:r>
              <a:rPr lang="ar-SA">
                <a:solidFill>
                  <a:srgbClr val="A4220C"/>
                </a:solidFill>
                <a:cs typeface="B Homa" pitchFamily="2" charset="-78"/>
              </a:rPr>
              <a:t>2- شيلنگ‌هاي لاستيكي معمولي در برابر ترکيبات نفتي و گازي به سرعت فاسد مي‌شوند . به همين دليل براي وصل كردن اجاق گاز و ساير وسايلي كه استفاده از شيلنگ براي اتصال آنها به سيستم لوله‌كشي گاز مجاز شناخته شده ، بايد از شيلنگ‌هاي لاستيكي تقويت شده (چند لايه) كه مخصوص گاز ساخته شده است استفاده نمود.</a:t>
            </a:r>
          </a:p>
        </p:txBody>
      </p:sp>
      <p:pic>
        <p:nvPicPr>
          <p:cNvPr id="23559" name="Picture 7" descr="06-03-13-5-19-image0151"/>
          <p:cNvPicPr>
            <a:picLocks noChangeAspect="1" noChangeArrowheads="1"/>
          </p:cNvPicPr>
          <p:nvPr/>
        </p:nvPicPr>
        <p:blipFill>
          <a:blip r:embed="rId2"/>
          <a:srcRect/>
          <a:stretch>
            <a:fillRect/>
          </a:stretch>
        </p:blipFill>
        <p:spPr bwMode="auto">
          <a:xfrm>
            <a:off x="3563938" y="4648200"/>
            <a:ext cx="2152650" cy="187642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1400175" y="822325"/>
            <a:ext cx="5838825" cy="396875"/>
          </a:xfrm>
          <a:prstGeom prst="rect">
            <a:avLst/>
          </a:prstGeom>
          <a:noFill/>
          <a:ln w="9525">
            <a:noFill/>
            <a:miter lim="800000"/>
            <a:headEnd/>
            <a:tailEnd/>
          </a:ln>
          <a:effectLst/>
        </p:spPr>
        <p:txBody>
          <a:bodyPr wrap="none" anchor="ctr">
            <a:spAutoFit/>
          </a:bodyPr>
          <a:lstStyle/>
          <a:p>
            <a:pPr algn="r"/>
            <a:r>
              <a:rPr lang="fa-IR" sz="2000">
                <a:solidFill>
                  <a:srgbClr val="A4220C"/>
                </a:solidFill>
                <a:cs typeface="B Homa" pitchFamily="2" charset="-78"/>
              </a:rPr>
              <a:t>3</a:t>
            </a:r>
            <a:r>
              <a:rPr lang="ar-SA" sz="2000">
                <a:solidFill>
                  <a:srgbClr val="A4220C"/>
                </a:solidFill>
                <a:cs typeface="B Homa" pitchFamily="2" charset="-78"/>
              </a:rPr>
              <a:t>- طول شيلنگ‌هاي گاز نبايد حداكثر از يك متر و نيم بيشتر باشد.</a:t>
            </a:r>
          </a:p>
        </p:txBody>
      </p:sp>
      <p:pic>
        <p:nvPicPr>
          <p:cNvPr id="24583" name="Picture 7" descr="06-03-14-2-55-image034"/>
          <p:cNvPicPr>
            <a:picLocks noChangeAspect="1" noChangeArrowheads="1"/>
          </p:cNvPicPr>
          <p:nvPr/>
        </p:nvPicPr>
        <p:blipFill>
          <a:blip r:embed="rId2"/>
          <a:srcRect/>
          <a:stretch>
            <a:fillRect/>
          </a:stretch>
        </p:blipFill>
        <p:spPr bwMode="auto">
          <a:xfrm>
            <a:off x="2268538" y="2708275"/>
            <a:ext cx="4679950" cy="1778000"/>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1543050" y="3994150"/>
            <a:ext cx="6927850" cy="822325"/>
          </a:xfrm>
          <a:prstGeom prst="rect">
            <a:avLst/>
          </a:prstGeom>
          <a:noFill/>
          <a:ln w="9525">
            <a:noFill/>
            <a:miter lim="800000"/>
            <a:headEnd/>
            <a:tailEnd/>
          </a:ln>
          <a:effectLst/>
        </p:spPr>
        <p:txBody>
          <a:bodyPr wrap="none" anchor="ctr">
            <a:spAutoFit/>
          </a:bodyPr>
          <a:lstStyle/>
          <a:p>
            <a:r>
              <a:rPr lang="fa-IR">
                <a:solidFill>
                  <a:srgbClr val="A4220C"/>
                </a:solidFill>
                <a:cs typeface="B Homa" pitchFamily="2" charset="-78"/>
              </a:rPr>
              <a:t>5</a:t>
            </a:r>
            <a:r>
              <a:rPr lang="ar-SA">
                <a:solidFill>
                  <a:srgbClr val="A4220C"/>
                </a:solidFill>
                <a:cs typeface="B Homa" pitchFamily="2" charset="-78"/>
              </a:rPr>
              <a:t>- براي وصل كردن بخاري به لوله‌كشي گاز هرگز از شيلنگ‌هاي آب</a:t>
            </a:r>
            <a:endParaRPr lang="fa-IR">
              <a:solidFill>
                <a:srgbClr val="A4220C"/>
              </a:solidFill>
              <a:cs typeface="B Homa" pitchFamily="2" charset="-78"/>
            </a:endParaRPr>
          </a:p>
          <a:p>
            <a:r>
              <a:rPr lang="ar-SA">
                <a:solidFill>
                  <a:srgbClr val="A4220C"/>
                </a:solidFill>
                <a:cs typeface="B Homa" pitchFamily="2" charset="-78"/>
              </a:rPr>
              <a:t> و غيراستاندارد استفاه نكنيد.</a:t>
            </a:r>
          </a:p>
        </p:txBody>
      </p:sp>
      <p:sp>
        <p:nvSpPr>
          <p:cNvPr id="173061" name="Rectangle 5"/>
          <p:cNvSpPr>
            <a:spLocks noChangeArrowheads="1"/>
          </p:cNvSpPr>
          <p:nvPr/>
        </p:nvSpPr>
        <p:spPr bwMode="auto">
          <a:xfrm>
            <a:off x="2339975" y="576263"/>
            <a:ext cx="5135563" cy="457200"/>
          </a:xfrm>
          <a:prstGeom prst="rect">
            <a:avLst/>
          </a:prstGeom>
          <a:noFill/>
          <a:ln w="9525">
            <a:noFill/>
            <a:miter lim="800000"/>
            <a:headEnd/>
            <a:tailEnd/>
          </a:ln>
          <a:effectLst/>
        </p:spPr>
        <p:txBody>
          <a:bodyPr wrap="none" anchor="ctr">
            <a:spAutoFit/>
          </a:bodyPr>
          <a:lstStyle/>
          <a:p>
            <a:pPr algn="l" rtl="0"/>
            <a:r>
              <a:rPr lang="fa-IR">
                <a:solidFill>
                  <a:srgbClr val="A4220C"/>
                </a:solidFill>
                <a:cs typeface="B Homa" pitchFamily="2" charset="-78"/>
              </a:rPr>
              <a:t>4</a:t>
            </a:r>
            <a:r>
              <a:rPr lang="ar-SA">
                <a:solidFill>
                  <a:srgbClr val="A4220C"/>
                </a:solidFill>
                <a:cs typeface="B Homa" pitchFamily="2" charset="-78"/>
              </a:rPr>
              <a:t>- شيلنگهايي که ترک دارد حتماً تعويض کنيد .</a:t>
            </a:r>
            <a:r>
              <a:rPr lang="en-US" sz="1800">
                <a:solidFill>
                  <a:srgbClr val="A4220C"/>
                </a:solidFill>
                <a:cs typeface="B Homa" pitchFamily="2" charset="-78"/>
              </a:rPr>
              <a:t> </a:t>
            </a:r>
          </a:p>
        </p:txBody>
      </p:sp>
      <p:graphicFrame>
        <p:nvGraphicFramePr>
          <p:cNvPr id="173064" name="Object 8"/>
          <p:cNvGraphicFramePr>
            <a:graphicFrameLocks noChangeAspect="1"/>
          </p:cNvGraphicFramePr>
          <p:nvPr/>
        </p:nvGraphicFramePr>
        <p:xfrm>
          <a:off x="3563938" y="1052513"/>
          <a:ext cx="1847850" cy="2305050"/>
        </p:xfrm>
        <a:graphic>
          <a:graphicData uri="http://schemas.openxmlformats.org/presentationml/2006/ole">
            <p:oleObj spid="_x0000_s173064" name="Bitmap Image" r:id="rId3" imgW="1076475" imgH="1343212" progId="PBrush">
              <p:embed/>
            </p:oleObj>
          </a:graphicData>
        </a:graphic>
      </p:graphicFrame>
    </p:spTree>
  </p:cSld>
  <p:clrMapOvr>
    <a:masterClrMapping/>
  </p:clrMapOvr>
  <p:transition spd="slow" advClick="0">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79388" y="858838"/>
            <a:ext cx="8713787" cy="1187450"/>
          </a:xfrm>
          <a:prstGeom prst="rect">
            <a:avLst/>
          </a:prstGeom>
          <a:noFill/>
          <a:ln w="9525">
            <a:noFill/>
            <a:miter lim="800000"/>
            <a:headEnd/>
            <a:tailEnd/>
          </a:ln>
          <a:effectLst/>
        </p:spPr>
        <p:txBody>
          <a:bodyPr anchor="ctr">
            <a:spAutoFit/>
          </a:bodyPr>
          <a:lstStyle/>
          <a:p>
            <a:r>
              <a:rPr lang="fa-IR">
                <a:solidFill>
                  <a:srgbClr val="A4220C"/>
                </a:solidFill>
                <a:cs typeface="B Homa" pitchFamily="2" charset="-78"/>
              </a:rPr>
              <a:t>6</a:t>
            </a:r>
            <a:r>
              <a:rPr lang="ar-SA">
                <a:solidFill>
                  <a:srgbClr val="A4220C"/>
                </a:solidFill>
                <a:cs typeface="B Homa" pitchFamily="2" charset="-78"/>
              </a:rPr>
              <a:t>- شيلنگ‌هاي لاستيكي را بايد هرچند مدت يكبار مورد بازديد قرارداد تا اطمينان حاصل شود كه شيلنگ‌هاي مورد استفاده سوراخ ‌نشده ، ترك برنداشته و از محل بست بريده نشده باشند.</a:t>
            </a:r>
            <a:r>
              <a:rPr lang="en-US">
                <a:solidFill>
                  <a:srgbClr val="A4220C"/>
                </a:solidFill>
                <a:cs typeface="B Homa" pitchFamily="2" charset="-78"/>
              </a:rPr>
              <a:t> </a:t>
            </a:r>
          </a:p>
        </p:txBody>
      </p:sp>
      <p:pic>
        <p:nvPicPr>
          <p:cNvPr id="25606" name="Picture 6" descr="06-03-13-5-40-image019"/>
          <p:cNvPicPr>
            <a:picLocks noChangeAspect="1" noChangeArrowheads="1"/>
          </p:cNvPicPr>
          <p:nvPr/>
        </p:nvPicPr>
        <p:blipFill>
          <a:blip r:embed="rId2"/>
          <a:srcRect/>
          <a:stretch>
            <a:fillRect/>
          </a:stretch>
        </p:blipFill>
        <p:spPr bwMode="auto">
          <a:xfrm>
            <a:off x="3059113" y="2493963"/>
            <a:ext cx="3182937" cy="259080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4" name="Picture 4" descr="untitled2"/>
          <p:cNvPicPr>
            <a:picLocks noChangeAspect="1" noChangeArrowheads="1"/>
          </p:cNvPicPr>
          <p:nvPr/>
        </p:nvPicPr>
        <p:blipFill>
          <a:blip r:embed="rId2"/>
          <a:srcRect/>
          <a:stretch>
            <a:fillRect/>
          </a:stretch>
        </p:blipFill>
        <p:spPr bwMode="auto">
          <a:xfrm>
            <a:off x="323850" y="549275"/>
            <a:ext cx="3671888" cy="2454275"/>
          </a:xfrm>
          <a:prstGeom prst="rect">
            <a:avLst/>
          </a:prstGeom>
          <a:noFill/>
        </p:spPr>
      </p:pic>
      <p:sp>
        <p:nvSpPr>
          <p:cNvPr id="174085" name="Rectangle 5"/>
          <p:cNvSpPr>
            <a:spLocks noChangeArrowheads="1"/>
          </p:cNvSpPr>
          <p:nvPr/>
        </p:nvSpPr>
        <p:spPr bwMode="auto">
          <a:xfrm>
            <a:off x="4427538" y="641350"/>
            <a:ext cx="4465637" cy="1917700"/>
          </a:xfrm>
          <a:prstGeom prst="rect">
            <a:avLst/>
          </a:prstGeom>
          <a:noFill/>
          <a:ln w="9525">
            <a:noFill/>
            <a:miter lim="800000"/>
            <a:headEnd/>
            <a:tailEnd/>
          </a:ln>
          <a:effectLst/>
        </p:spPr>
        <p:txBody>
          <a:bodyPr anchor="ctr">
            <a:spAutoFit/>
          </a:bodyPr>
          <a:lstStyle/>
          <a:p>
            <a:r>
              <a:rPr lang="fa-IR">
                <a:solidFill>
                  <a:srgbClr val="A4220C"/>
                </a:solidFill>
                <a:cs typeface="B Homa" pitchFamily="2" charset="-78"/>
              </a:rPr>
              <a:t>7</a:t>
            </a:r>
            <a:r>
              <a:rPr lang="ar-SA">
                <a:solidFill>
                  <a:srgbClr val="A4220C"/>
                </a:solidFill>
                <a:cs typeface="B Homa" pitchFamily="2" charset="-78"/>
              </a:rPr>
              <a:t>- شيلنگ‌هاي گاز را در محل اتصال به شير و دستگاه گازسوز بوسيله بست فلزي مناسب(مجهز به نوار لاستيكي ) داخلي مهار كنيد و هيچگاه از شيلنگ‌هاي فرسوده و غير استاندارد استفاده </a:t>
            </a:r>
            <a:r>
              <a:rPr lang="fa-IR">
                <a:solidFill>
                  <a:srgbClr val="A4220C"/>
                </a:solidFill>
                <a:cs typeface="B Homa" pitchFamily="2" charset="-78"/>
              </a:rPr>
              <a:t>نکنید</a:t>
            </a:r>
            <a:r>
              <a:rPr lang="ar-SA">
                <a:solidFill>
                  <a:srgbClr val="A4220C"/>
                </a:solidFill>
                <a:cs typeface="B Homa" pitchFamily="2" charset="-78"/>
              </a:rPr>
              <a:t>.</a:t>
            </a:r>
            <a:endParaRPr lang="fa-IR">
              <a:solidFill>
                <a:srgbClr val="A4220C"/>
              </a:solidFill>
              <a:cs typeface="B Homa" pitchFamily="2" charset="-78"/>
            </a:endParaRPr>
          </a:p>
        </p:txBody>
      </p:sp>
      <p:pic>
        <p:nvPicPr>
          <p:cNvPr id="174086" name="Picture 6" descr="06-03-13-5-19-image015"/>
          <p:cNvPicPr>
            <a:picLocks noChangeAspect="1" noChangeArrowheads="1"/>
          </p:cNvPicPr>
          <p:nvPr/>
        </p:nvPicPr>
        <p:blipFill>
          <a:blip r:embed="rId3"/>
          <a:srcRect/>
          <a:stretch>
            <a:fillRect/>
          </a:stretch>
        </p:blipFill>
        <p:spPr bwMode="auto">
          <a:xfrm>
            <a:off x="5724525" y="4797425"/>
            <a:ext cx="1800225" cy="1568450"/>
          </a:xfrm>
          <a:prstGeom prst="rect">
            <a:avLst/>
          </a:prstGeom>
          <a:noFill/>
          <a:effectLst/>
        </p:spPr>
      </p:pic>
      <p:sp>
        <p:nvSpPr>
          <p:cNvPr id="174088" name="PubOvalCallout"/>
          <p:cNvSpPr>
            <a:spLocks noEditPoints="1" noChangeArrowheads="1"/>
          </p:cNvSpPr>
          <p:nvPr/>
        </p:nvSpPr>
        <p:spPr bwMode="auto">
          <a:xfrm>
            <a:off x="539750" y="3429000"/>
            <a:ext cx="4968875" cy="2232025"/>
          </a:xfrm>
          <a:custGeom>
            <a:avLst/>
            <a:gdLst>
              <a:gd name="G0" fmla="+- 0 0 0"/>
              <a:gd name="G1" fmla="+- 18012 0 0"/>
              <a:gd name="T0" fmla="*/ 10800 w 21600"/>
              <a:gd name="T1" fmla="*/ 0 h 21600"/>
              <a:gd name="T2" fmla="*/ 0 w 21600"/>
              <a:gd name="T3" fmla="*/ 8105 h 21600"/>
              <a:gd name="T4" fmla="*/ 18012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8012"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41275">
            <a:solidFill>
              <a:srgbClr val="800000"/>
            </a:solidFill>
            <a:miter lim="800000"/>
            <a:headEnd/>
            <a:tailEnd/>
          </a:ln>
          <a:effectLst>
            <a:outerShdw dist="107763" dir="2700000" algn="ctr" rotWithShape="0">
              <a:srgbClr val="808080"/>
            </a:outerShdw>
          </a:effectLst>
        </p:spPr>
        <p:txBody>
          <a:bodyPr/>
          <a:lstStyle/>
          <a:p>
            <a:pPr rtl="0"/>
            <a:r>
              <a:rPr lang="fa-IR" sz="2000">
                <a:solidFill>
                  <a:srgbClr val="A4220C"/>
                </a:solidFill>
                <a:cs typeface="B Homa" pitchFamily="2" charset="-78"/>
              </a:rPr>
              <a:t>محل اتصال شیلنگ به شیر مصرف با بست مخصوص بسته شود.</a:t>
            </a:r>
            <a:endParaRPr lang="en-US" sz="2000">
              <a:solidFill>
                <a:srgbClr val="A4220C"/>
              </a:solidFill>
              <a:cs typeface="B Homa" pitchFamily="2" charset="-78"/>
            </a:endParaRPr>
          </a:p>
        </p:txBody>
      </p:sp>
      <p:sp>
        <p:nvSpPr>
          <p:cNvPr id="174091" name="Line 11"/>
          <p:cNvSpPr>
            <a:spLocks noChangeShapeType="1"/>
          </p:cNvSpPr>
          <p:nvPr/>
        </p:nvSpPr>
        <p:spPr bwMode="auto">
          <a:xfrm flipH="1">
            <a:off x="468313" y="331788"/>
            <a:ext cx="3529012" cy="2952750"/>
          </a:xfrm>
          <a:prstGeom prst="line">
            <a:avLst/>
          </a:prstGeom>
          <a:noFill/>
          <a:ln w="38100">
            <a:solidFill>
              <a:srgbClr val="EF1605"/>
            </a:solidFill>
            <a:round/>
            <a:headEnd/>
            <a:tailEnd/>
          </a:ln>
          <a:effectLst/>
        </p:spPr>
        <p:txBody>
          <a:bodyPr anchor="ctr">
            <a:spAutoFit/>
          </a:bodyPr>
          <a:lstStyle/>
          <a:p>
            <a:endParaRPr lang="en-US"/>
          </a:p>
        </p:txBody>
      </p:sp>
      <p:sp>
        <p:nvSpPr>
          <p:cNvPr id="174092" name="Line 12"/>
          <p:cNvSpPr>
            <a:spLocks noChangeShapeType="1"/>
          </p:cNvSpPr>
          <p:nvPr/>
        </p:nvSpPr>
        <p:spPr bwMode="auto">
          <a:xfrm>
            <a:off x="250825" y="260350"/>
            <a:ext cx="3313113" cy="2952750"/>
          </a:xfrm>
          <a:prstGeom prst="line">
            <a:avLst/>
          </a:prstGeom>
          <a:noFill/>
          <a:ln w="38100">
            <a:solidFill>
              <a:srgbClr val="EF1605"/>
            </a:solidFill>
            <a:round/>
            <a:headEnd/>
            <a:tailEnd/>
          </a:ln>
          <a:effectLst/>
        </p:spPr>
        <p:txBody>
          <a:bodyPr anchor="ctr">
            <a:spAutoFit/>
          </a:bodyPr>
          <a:lstStyle/>
          <a:p>
            <a:endParaRPr lang="en-US"/>
          </a:p>
        </p:txBody>
      </p:sp>
    </p:spTree>
  </p:cSld>
  <p:clrMapOvr>
    <a:masterClrMapping/>
  </p:clrMapOvr>
  <p:transition spd="slow" advClick="0">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Cloud"/>
          <p:cNvSpPr>
            <a:spLocks noChangeAspect="1" noEditPoints="1" noChangeArrowheads="1"/>
          </p:cNvSpPr>
          <p:nvPr/>
        </p:nvSpPr>
        <p:spPr bwMode="auto">
          <a:xfrm>
            <a:off x="1979613" y="1341438"/>
            <a:ext cx="5113337" cy="34258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pPr algn="r"/>
            <a:endParaRPr lang="fa-IR" b="1"/>
          </a:p>
          <a:p>
            <a:endParaRPr lang="fa-IR" b="1">
              <a:solidFill>
                <a:srgbClr val="A4220C"/>
              </a:solidFill>
            </a:endParaRPr>
          </a:p>
          <a:p>
            <a:r>
              <a:rPr lang="ar-SA" b="1">
                <a:solidFill>
                  <a:srgbClr val="A4220C"/>
                </a:solidFill>
                <a:cs typeface="B Titr" pitchFamily="2" charset="-78"/>
              </a:rPr>
              <a:t>نكات</a:t>
            </a:r>
            <a:r>
              <a:rPr lang="en-US" b="1">
                <a:solidFill>
                  <a:srgbClr val="A4220C"/>
                </a:solidFill>
                <a:cs typeface="B Titr" pitchFamily="2" charset="-78"/>
              </a:rPr>
              <a:t> </a:t>
            </a:r>
            <a:r>
              <a:rPr lang="ar-SA" b="1">
                <a:solidFill>
                  <a:srgbClr val="A4220C"/>
                </a:solidFill>
                <a:cs typeface="B Titr" pitchFamily="2" charset="-78"/>
              </a:rPr>
              <a:t>ايمني</a:t>
            </a:r>
            <a:r>
              <a:rPr lang="fa-IR" b="1">
                <a:solidFill>
                  <a:srgbClr val="A4220C"/>
                </a:solidFill>
                <a:cs typeface="B Titr" pitchFamily="2" charset="-78"/>
              </a:rPr>
              <a:t> </a:t>
            </a:r>
            <a:r>
              <a:rPr lang="ar-SA" b="1">
                <a:solidFill>
                  <a:srgbClr val="A4220C"/>
                </a:solidFill>
                <a:cs typeface="B Titr" pitchFamily="2" charset="-78"/>
              </a:rPr>
              <a:t>در مورد</a:t>
            </a:r>
            <a:r>
              <a:rPr lang="fa-IR" b="1">
                <a:solidFill>
                  <a:srgbClr val="A4220C"/>
                </a:solidFill>
                <a:cs typeface="B Titr" pitchFamily="2" charset="-78"/>
              </a:rPr>
              <a:t> </a:t>
            </a:r>
            <a:r>
              <a:rPr lang="ar-SA" b="1">
                <a:solidFill>
                  <a:srgbClr val="A4220C"/>
                </a:solidFill>
                <a:cs typeface="B Titr" pitchFamily="2" charset="-78"/>
              </a:rPr>
              <a:t>استفاده از آبگرمكن</a:t>
            </a:r>
            <a:endParaRPr lang="en-US" b="1">
              <a:solidFill>
                <a:srgbClr val="A4220C"/>
              </a:solidFill>
              <a:cs typeface="B Titr" pitchFamily="2" charset="-78"/>
            </a:endParaRPr>
          </a:p>
        </p:txBody>
      </p:sp>
    </p:spTree>
  </p:cSld>
  <p:clrMapOvr>
    <a:masterClrMapping/>
  </p:clrMapOvr>
  <p:transition spd="slow" advClick="0">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323850" y="847725"/>
            <a:ext cx="8569325" cy="2835275"/>
          </a:xfrm>
          <a:prstGeom prst="rect">
            <a:avLst/>
          </a:prstGeom>
          <a:noFill/>
          <a:ln w="9525">
            <a:noFill/>
            <a:miter lim="800000"/>
            <a:headEnd/>
            <a:tailEnd/>
          </a:ln>
          <a:effectLst/>
        </p:spPr>
        <p:txBody>
          <a:bodyPr anchor="ctr">
            <a:spAutoFit/>
          </a:bodyPr>
          <a:lstStyle/>
          <a:p>
            <a:r>
              <a:rPr lang="ar-SA" sz="2000">
                <a:solidFill>
                  <a:srgbClr val="A4220C"/>
                </a:solidFill>
                <a:cs typeface="B Homa" pitchFamily="2" charset="-78"/>
              </a:rPr>
              <a:t>     يكي از وسايل گازسوزي كه عمدتاً پس از لوله كشي</a:t>
            </a:r>
            <a:r>
              <a:rPr lang="fa-IR" sz="2000">
                <a:solidFill>
                  <a:srgbClr val="A4220C"/>
                </a:solidFill>
                <a:cs typeface="B Homa" pitchFamily="2" charset="-78"/>
              </a:rPr>
              <a:t> </a:t>
            </a:r>
            <a:r>
              <a:rPr lang="ar-SA" sz="2000">
                <a:solidFill>
                  <a:srgbClr val="A4220C"/>
                </a:solidFill>
                <a:cs typeface="B Homa" pitchFamily="2" charset="-78"/>
              </a:rPr>
              <a:t>گازمنازل </a:t>
            </a:r>
            <a:r>
              <a:rPr lang="fa-IR" sz="2000">
                <a:solidFill>
                  <a:srgbClr val="A4220C"/>
                </a:solidFill>
                <a:cs typeface="B Homa" pitchFamily="2" charset="-78"/>
              </a:rPr>
              <a:t>مورد استفاده قرار میگیرد</a:t>
            </a:r>
            <a:r>
              <a:rPr lang="ar-SA" sz="2000">
                <a:solidFill>
                  <a:srgbClr val="A4220C"/>
                </a:solidFill>
                <a:cs typeface="B Homa" pitchFamily="2" charset="-78"/>
              </a:rPr>
              <a:t> آبگرمكن مي باشد. اين وسيله كه همانند وسايل گازسوز ديگر بخودي خود هيچ خطري ندارد و در واقع جهت استفاده و به منظور راحتي و آسايش خانواده تامين مي گردد ، چنانچه اصول ايمني دركار كردن با آن رعايت نشود مي تواند خطر ساز و فاجعه آفرين باشد .</a:t>
            </a:r>
            <a:endParaRPr lang="en-US" sz="2000">
              <a:solidFill>
                <a:srgbClr val="A4220C"/>
              </a:solidFill>
              <a:cs typeface="B Homa" pitchFamily="2" charset="-78"/>
            </a:endParaRPr>
          </a:p>
          <a:p>
            <a:r>
              <a:rPr lang="ar-SA" sz="2000">
                <a:solidFill>
                  <a:srgbClr val="A4220C"/>
                </a:solidFill>
                <a:cs typeface="B Homa" pitchFamily="2" charset="-78"/>
              </a:rPr>
              <a:t>     علاوه بر توصيه هاي قبلي كه در خصوص وسايل گازسوز كه درصفحات قبل اشاره شدلازم است به اين نكته توجه شودكه نصب آبگرمكن در حمام يا فضايي كه بطور عادي در آن هواجريان ندارد باعث كمبود اكسيژن شده و ايجادخفگي مي نمايد .ضمن اينكه نصب هرگونه وسيله گازسوز درحمام مغاير اصول ايمني است.</a:t>
            </a:r>
            <a:endParaRPr lang="en-US" sz="2000">
              <a:solidFill>
                <a:srgbClr val="A4220C"/>
              </a:solidFill>
              <a:cs typeface="B Homa" pitchFamily="2" charset="-78"/>
            </a:endParaRPr>
          </a:p>
          <a:p>
            <a:r>
              <a:rPr lang="ar-SA" sz="2000">
                <a:solidFill>
                  <a:srgbClr val="A4220C"/>
                </a:solidFill>
                <a:cs typeface="B Homa" pitchFamily="2" charset="-78"/>
              </a:rPr>
              <a:t>    </a:t>
            </a:r>
          </a:p>
        </p:txBody>
      </p:sp>
      <p:pic>
        <p:nvPicPr>
          <p:cNvPr id="27654" name="Picture 6" descr="hotwater_2"/>
          <p:cNvPicPr>
            <a:picLocks noChangeAspect="1" noChangeArrowheads="1"/>
          </p:cNvPicPr>
          <p:nvPr/>
        </p:nvPicPr>
        <p:blipFill>
          <a:blip r:embed="rId2"/>
          <a:srcRect/>
          <a:stretch>
            <a:fillRect/>
          </a:stretch>
        </p:blipFill>
        <p:spPr bwMode="auto">
          <a:xfrm>
            <a:off x="3635375" y="3933825"/>
            <a:ext cx="1719263" cy="231457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8" name="Rectangle 4"/>
          <p:cNvSpPr>
            <a:spLocks noChangeArrowheads="1"/>
          </p:cNvSpPr>
          <p:nvPr/>
        </p:nvSpPr>
        <p:spPr bwMode="auto">
          <a:xfrm>
            <a:off x="179388" y="260350"/>
            <a:ext cx="8713787" cy="2654300"/>
          </a:xfrm>
          <a:prstGeom prst="rect">
            <a:avLst/>
          </a:prstGeom>
          <a:noFill/>
          <a:ln w="9525" algn="ctr">
            <a:noFill/>
            <a:miter lim="800000"/>
            <a:headEnd/>
            <a:tailEnd/>
          </a:ln>
          <a:effectLst/>
        </p:spPr>
        <p:txBody>
          <a:bodyPr>
            <a:spAutoFit/>
          </a:bodyPr>
          <a:lstStyle/>
          <a:p>
            <a:r>
              <a:rPr lang="ar-SA" sz="2800" b="1">
                <a:solidFill>
                  <a:srgbClr val="A4220C"/>
                </a:solidFill>
              </a:rPr>
              <a:t>آبگرمكن ديواري در حدود دو تا سه برابر يك آبگرمكن زميني نياز به مصرف گاز دارد</a:t>
            </a:r>
            <a:r>
              <a:rPr lang="fa-IR" sz="2800" b="1">
                <a:solidFill>
                  <a:srgbClr val="A4220C"/>
                </a:solidFill>
              </a:rPr>
              <a:t> </a:t>
            </a:r>
            <a:r>
              <a:rPr lang="ar-SA" sz="2800" b="1">
                <a:solidFill>
                  <a:srgbClr val="A4220C"/>
                </a:solidFill>
              </a:rPr>
              <a:t>و در نتيجه اكسيژن موجود در فضاي مسكوني را به سرعت مصرف كرده و درصورتيكه هوا جريان نداشته باشد ، كمبود اكسيژن درفضاي آپارتمان منجربه بدسوزي آبگرمكن و توليد گازسمي </a:t>
            </a:r>
            <a:r>
              <a:rPr lang="en-US" sz="2800" b="1">
                <a:solidFill>
                  <a:srgbClr val="A4220C"/>
                </a:solidFill>
              </a:rPr>
              <a:t>co</a:t>
            </a:r>
            <a:r>
              <a:rPr lang="ar-SA" sz="2800" b="1">
                <a:solidFill>
                  <a:srgbClr val="A4220C"/>
                </a:solidFill>
              </a:rPr>
              <a:t> مي‌نمايد. بنابراين همواره بايستي براي دستگاههاي گازسوز و خصوصاً آبگرمكن ديواري پيش بيني‌هاي لازم در رابطه با ورود هواي تازه صورت گيرد .</a:t>
            </a:r>
          </a:p>
          <a:p>
            <a:endParaRPr lang="en-US" sz="2800" b="1">
              <a:solidFill>
                <a:srgbClr val="A4220C"/>
              </a:solidFill>
            </a:endParaRPr>
          </a:p>
        </p:txBody>
      </p:sp>
      <p:pic>
        <p:nvPicPr>
          <p:cNvPr id="359431" name="Picture 7" descr="hotwater_1"/>
          <p:cNvPicPr>
            <a:picLocks noGrp="1" noChangeAspect="1" noChangeArrowheads="1"/>
          </p:cNvPicPr>
          <p:nvPr>
            <p:ph/>
          </p:nvPr>
        </p:nvPicPr>
        <p:blipFill>
          <a:blip r:embed="rId2"/>
          <a:srcRect/>
          <a:stretch>
            <a:fillRect/>
          </a:stretch>
        </p:blipFill>
        <p:spPr>
          <a:xfrm>
            <a:off x="3665538" y="3314700"/>
            <a:ext cx="2274887" cy="2274888"/>
          </a:xfrm>
          <a:noFill/>
          <a:ln/>
        </p:spPr>
      </p:pic>
    </p:spTree>
  </p:cSld>
  <p:clrMapOvr>
    <a:masterClrMapping/>
  </p:clrMapOvr>
  <p:transition spd="slow" advClick="0">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60" name="Cloud"/>
          <p:cNvSpPr>
            <a:spLocks noChangeAspect="1" noEditPoints="1" noChangeArrowheads="1"/>
          </p:cNvSpPr>
          <p:nvPr/>
        </p:nvSpPr>
        <p:spPr bwMode="auto">
          <a:xfrm>
            <a:off x="1476375" y="549275"/>
            <a:ext cx="5472113" cy="23161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accent2"/>
            </a:solidFill>
            <a:miter lim="800000"/>
            <a:headEnd/>
            <a:tailEnd/>
          </a:ln>
          <a:effectLst>
            <a:outerShdw dist="107763" dir="2700000" algn="ctr" rotWithShape="0">
              <a:srgbClr val="808080"/>
            </a:outerShdw>
          </a:effectLst>
        </p:spPr>
        <p:txBody>
          <a:bodyPr/>
          <a:lstStyle/>
          <a:p>
            <a:pPr algn="r"/>
            <a:r>
              <a:rPr lang="fa-IR">
                <a:solidFill>
                  <a:srgbClr val="000099"/>
                </a:solidFill>
                <a:cs typeface="B Homa" pitchFamily="2" charset="-78"/>
              </a:rPr>
              <a:t>برای استفاده ایمن از گاز طبیعی  لطفا” بخوانید این راهنمای ایمنی گاز را تا تضمین نماید سلامت استفاده از گاز طبیعی را</a:t>
            </a:r>
          </a:p>
          <a:p>
            <a:pPr algn="r"/>
            <a:r>
              <a:rPr lang="fa-IR">
                <a:solidFill>
                  <a:srgbClr val="000099"/>
                </a:solidFill>
                <a:cs typeface="B Homa" pitchFamily="2" charset="-78"/>
              </a:rPr>
              <a:t>             برای شما</a:t>
            </a:r>
            <a:endParaRPr lang="en-US">
              <a:solidFill>
                <a:srgbClr val="000099"/>
              </a:solidFill>
              <a:cs typeface="Arial" charset="0"/>
            </a:endParaRPr>
          </a:p>
        </p:txBody>
      </p:sp>
      <p:pic>
        <p:nvPicPr>
          <p:cNvPr id="224261" name="Picture 5" descr="danbou2"/>
          <p:cNvPicPr>
            <a:picLocks noChangeAspect="1" noChangeArrowheads="1"/>
          </p:cNvPicPr>
          <p:nvPr/>
        </p:nvPicPr>
        <p:blipFill>
          <a:blip r:embed="rId2"/>
          <a:srcRect/>
          <a:stretch>
            <a:fillRect/>
          </a:stretch>
        </p:blipFill>
        <p:spPr bwMode="auto">
          <a:xfrm>
            <a:off x="2916238" y="3314700"/>
            <a:ext cx="3384550" cy="2582863"/>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1331913" y="87313"/>
            <a:ext cx="6408737" cy="1552575"/>
          </a:xfrm>
          <a:prstGeom prst="rect">
            <a:avLst/>
          </a:prstGeom>
          <a:noFill/>
          <a:ln w="9525">
            <a:noFill/>
            <a:miter lim="800000"/>
            <a:headEnd/>
            <a:tailEnd/>
          </a:ln>
          <a:effectLst/>
        </p:spPr>
        <p:txBody>
          <a:bodyPr anchor="ctr">
            <a:spAutoFit/>
          </a:bodyPr>
          <a:lstStyle/>
          <a:p>
            <a:r>
              <a:rPr lang="ar-SA">
                <a:solidFill>
                  <a:srgbClr val="A4220C"/>
                </a:solidFill>
                <a:cs typeface="B Homa" pitchFamily="2" charset="-78"/>
              </a:rPr>
              <a:t>1- در ساختمان‌هاي كوچكتراز50 متر مربع بدليل فضاي محدود و در صورتيكه دريچه هاي تهويه و امكان ورود هواي تازه پيش بيني نشده باشد ، نصب آبگرمكن ديواري مي‌تواند حادثه‌ساز باشد.</a:t>
            </a:r>
          </a:p>
        </p:txBody>
      </p:sp>
      <p:sp>
        <p:nvSpPr>
          <p:cNvPr id="28678" name="Rectangle 6"/>
          <p:cNvSpPr>
            <a:spLocks noChangeArrowheads="1"/>
          </p:cNvSpPr>
          <p:nvPr/>
        </p:nvSpPr>
        <p:spPr bwMode="auto">
          <a:xfrm>
            <a:off x="611188" y="5434013"/>
            <a:ext cx="8067675" cy="822325"/>
          </a:xfrm>
          <a:prstGeom prst="rect">
            <a:avLst/>
          </a:prstGeom>
          <a:noFill/>
          <a:ln w="9525">
            <a:noFill/>
            <a:miter lim="800000"/>
            <a:headEnd/>
            <a:tailEnd/>
          </a:ln>
          <a:effectLst/>
        </p:spPr>
        <p:txBody>
          <a:bodyPr anchor="ctr">
            <a:spAutoFit/>
          </a:bodyPr>
          <a:lstStyle/>
          <a:p>
            <a:r>
              <a:rPr lang="ar-SA">
                <a:solidFill>
                  <a:srgbClr val="A4220C"/>
                </a:solidFill>
                <a:cs typeface="B Homa" pitchFamily="2" charset="-78"/>
              </a:rPr>
              <a:t>3- از نصب آبگرمكن ديواري در مغازه هايي كه براي استراحت شبانه كاركنان استفاده مي‌شود خودداري نمائيد.</a:t>
            </a:r>
          </a:p>
        </p:txBody>
      </p:sp>
      <p:pic>
        <p:nvPicPr>
          <p:cNvPr id="28679" name="Picture 7" descr="06-03-13-3-59-image005"/>
          <p:cNvPicPr>
            <a:picLocks noChangeAspect="1" noChangeArrowheads="1"/>
          </p:cNvPicPr>
          <p:nvPr/>
        </p:nvPicPr>
        <p:blipFill>
          <a:blip r:embed="rId2"/>
          <a:srcRect/>
          <a:stretch>
            <a:fillRect/>
          </a:stretch>
        </p:blipFill>
        <p:spPr bwMode="auto">
          <a:xfrm>
            <a:off x="2700338" y="1692275"/>
            <a:ext cx="3886200" cy="375285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3759200" y="549275"/>
            <a:ext cx="1949450" cy="366713"/>
          </a:xfrm>
          <a:prstGeom prst="rect">
            <a:avLst/>
          </a:prstGeom>
          <a:noFill/>
          <a:ln w="9525">
            <a:noFill/>
            <a:miter lim="800000"/>
            <a:headEnd/>
            <a:tailEnd/>
          </a:ln>
          <a:effectLst/>
        </p:spPr>
        <p:txBody>
          <a:bodyPr wrap="none" anchor="ctr">
            <a:spAutoFit/>
          </a:bodyPr>
          <a:lstStyle/>
          <a:p>
            <a:r>
              <a:rPr lang="ar-SA" sz="1800" b="1" i="1">
                <a:solidFill>
                  <a:srgbClr val="A4220C"/>
                </a:solidFill>
                <a:cs typeface="B Bardiya" pitchFamily="2" charset="-78"/>
              </a:rPr>
              <a:t>پس هميشه يادتان باشد</a:t>
            </a:r>
          </a:p>
        </p:txBody>
      </p:sp>
      <p:sp>
        <p:nvSpPr>
          <p:cNvPr id="29701" name="Rectangle 5"/>
          <p:cNvSpPr>
            <a:spLocks noChangeArrowheads="1"/>
          </p:cNvSpPr>
          <p:nvPr/>
        </p:nvSpPr>
        <p:spPr bwMode="auto">
          <a:xfrm>
            <a:off x="539750" y="1412875"/>
            <a:ext cx="8264525" cy="396875"/>
          </a:xfrm>
          <a:prstGeom prst="rect">
            <a:avLst/>
          </a:prstGeom>
          <a:noFill/>
          <a:ln w="9525">
            <a:noFill/>
            <a:miter lim="800000"/>
            <a:headEnd/>
            <a:tailEnd/>
          </a:ln>
          <a:effectLst/>
        </p:spPr>
        <p:txBody>
          <a:bodyPr wrap="none" anchor="ctr">
            <a:spAutoFit/>
          </a:bodyPr>
          <a:lstStyle/>
          <a:p>
            <a:pPr algn="l" rtl="0"/>
            <a:r>
              <a:rPr lang="ar-SA" sz="2000" b="1">
                <a:solidFill>
                  <a:srgbClr val="A4220C"/>
                </a:solidFill>
                <a:cs typeface="B Homa" pitchFamily="2" charset="-78"/>
              </a:rPr>
              <a:t>آبگرمكن و ساير وسايل گاز سوز را هرگز در حمام و فضاهاي محدود و بدون تهويه نصب نکنيد .</a:t>
            </a:r>
            <a:r>
              <a:rPr lang="en-US" sz="2000">
                <a:solidFill>
                  <a:srgbClr val="A4220C"/>
                </a:solidFill>
                <a:cs typeface="B Homa" pitchFamily="2" charset="-78"/>
              </a:rPr>
              <a:t> </a:t>
            </a:r>
          </a:p>
        </p:txBody>
      </p:sp>
      <p:sp>
        <p:nvSpPr>
          <p:cNvPr id="29702" name="Rectangle 6"/>
          <p:cNvSpPr>
            <a:spLocks noChangeArrowheads="1"/>
          </p:cNvSpPr>
          <p:nvPr/>
        </p:nvSpPr>
        <p:spPr bwMode="auto">
          <a:xfrm>
            <a:off x="1603375" y="2276475"/>
            <a:ext cx="5776913" cy="396875"/>
          </a:xfrm>
          <a:prstGeom prst="rect">
            <a:avLst/>
          </a:prstGeom>
          <a:noFill/>
          <a:ln w="9525">
            <a:noFill/>
            <a:miter lim="800000"/>
            <a:headEnd/>
            <a:tailEnd/>
          </a:ln>
          <a:effectLst/>
        </p:spPr>
        <p:txBody>
          <a:bodyPr wrap="none" anchor="ctr">
            <a:spAutoFit/>
          </a:bodyPr>
          <a:lstStyle/>
          <a:p>
            <a:pPr algn="r"/>
            <a:r>
              <a:rPr lang="en-US" sz="2000">
                <a:solidFill>
                  <a:srgbClr val="A4220C"/>
                </a:solidFill>
                <a:cs typeface="B Homa" pitchFamily="2" charset="-78"/>
              </a:rPr>
              <a:t> </a:t>
            </a:r>
            <a:r>
              <a:rPr lang="ar-SA" sz="2000">
                <a:solidFill>
                  <a:srgbClr val="A4220C"/>
                </a:solidFill>
                <a:cs typeface="B Homa" pitchFamily="2" charset="-78"/>
              </a:rPr>
              <a:t>هر وسيله گازسوز بايد داراي يک شير قطع و وصل مستقل</a:t>
            </a:r>
            <a:r>
              <a:rPr lang="en-US" sz="2000">
                <a:solidFill>
                  <a:srgbClr val="A4220C"/>
                </a:solidFill>
                <a:cs typeface="B Homa" pitchFamily="2" charset="-78"/>
              </a:rPr>
              <a:t> </a:t>
            </a:r>
            <a:r>
              <a:rPr lang="ar-SA" sz="2000">
                <a:solidFill>
                  <a:srgbClr val="A4220C"/>
                </a:solidFill>
                <a:cs typeface="B Homa" pitchFamily="2" charset="-78"/>
              </a:rPr>
              <a:t>باشد</a:t>
            </a:r>
            <a:r>
              <a:rPr lang="en-US" sz="2000">
                <a:solidFill>
                  <a:srgbClr val="A4220C"/>
                </a:solidFill>
                <a:cs typeface="B Homa" pitchFamily="2" charset="-78"/>
              </a:rPr>
              <a:t>. </a:t>
            </a:r>
          </a:p>
        </p:txBody>
      </p:sp>
      <p:pic>
        <p:nvPicPr>
          <p:cNvPr id="29703" name="Picture 7" descr="06-03-14-2-51-image032"/>
          <p:cNvPicPr>
            <a:picLocks noChangeAspect="1" noChangeArrowheads="1"/>
          </p:cNvPicPr>
          <p:nvPr/>
        </p:nvPicPr>
        <p:blipFill>
          <a:blip r:embed="rId2"/>
          <a:srcRect/>
          <a:stretch>
            <a:fillRect/>
          </a:stretch>
        </p:blipFill>
        <p:spPr bwMode="auto">
          <a:xfrm>
            <a:off x="6804025" y="3789363"/>
            <a:ext cx="1905000" cy="1657350"/>
          </a:xfrm>
          <a:prstGeom prst="rect">
            <a:avLst/>
          </a:prstGeom>
          <a:noFill/>
          <a:ln w="9525">
            <a:noFill/>
            <a:miter lim="800000"/>
            <a:headEnd/>
            <a:tailEnd/>
          </a:ln>
        </p:spPr>
      </p:pic>
      <p:pic>
        <p:nvPicPr>
          <p:cNvPr id="29705" name="Picture 9" descr="06-03-14-2-48-image033"/>
          <p:cNvPicPr>
            <a:picLocks noChangeAspect="1" noChangeArrowheads="1"/>
          </p:cNvPicPr>
          <p:nvPr/>
        </p:nvPicPr>
        <p:blipFill>
          <a:blip r:embed="rId3"/>
          <a:srcRect/>
          <a:stretch>
            <a:fillRect/>
          </a:stretch>
        </p:blipFill>
        <p:spPr bwMode="auto">
          <a:xfrm>
            <a:off x="755650" y="3933825"/>
            <a:ext cx="1905000" cy="1704975"/>
          </a:xfrm>
          <a:prstGeom prst="rect">
            <a:avLst/>
          </a:prstGeom>
          <a:noFill/>
          <a:ln w="9525">
            <a:noFill/>
            <a:miter lim="800000"/>
            <a:headEnd/>
            <a:tailEnd/>
          </a:ln>
        </p:spPr>
      </p:pic>
      <p:sp>
        <p:nvSpPr>
          <p:cNvPr id="29707" name="PubOvalCallout"/>
          <p:cNvSpPr>
            <a:spLocks noEditPoints="1" noChangeArrowheads="1"/>
          </p:cNvSpPr>
          <p:nvPr/>
        </p:nvSpPr>
        <p:spPr bwMode="auto">
          <a:xfrm>
            <a:off x="395288" y="2565400"/>
            <a:ext cx="1828800" cy="1600200"/>
          </a:xfrm>
          <a:custGeom>
            <a:avLst/>
            <a:gdLst>
              <a:gd name="G0" fmla="+- 0 0 0"/>
              <a:gd name="G1" fmla="+- 16350 0 0"/>
              <a:gd name="T0" fmla="*/ 10800 w 21600"/>
              <a:gd name="T1" fmla="*/ 0 h 21600"/>
              <a:gd name="T2" fmla="*/ 0 w 21600"/>
              <a:gd name="T3" fmla="*/ 8105 h 21600"/>
              <a:gd name="T4" fmla="*/ 16350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6350"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l" rtl="0"/>
            <a:endParaRPr lang="fa-IR" sz="1800">
              <a:solidFill>
                <a:schemeClr val="tx1"/>
              </a:solidFill>
              <a:cs typeface="Arial" charset="0"/>
            </a:endParaRPr>
          </a:p>
          <a:p>
            <a:r>
              <a:rPr lang="ar-SA" sz="1600">
                <a:solidFill>
                  <a:srgbClr val="A4220C"/>
                </a:solidFill>
                <a:cs typeface="B Homa" pitchFamily="2" charset="-78"/>
              </a:rPr>
              <a:t>اين درست است</a:t>
            </a:r>
            <a:endParaRPr lang="en-US" sz="1600">
              <a:solidFill>
                <a:srgbClr val="A4220C"/>
              </a:solidFill>
              <a:cs typeface="B Homa" pitchFamily="2" charset="-78"/>
            </a:endParaRPr>
          </a:p>
          <a:p>
            <a:pPr algn="l" rtl="0"/>
            <a:endParaRPr lang="en-US" sz="1800">
              <a:solidFill>
                <a:schemeClr val="tx1"/>
              </a:solidFill>
              <a:cs typeface="B Homa" pitchFamily="2" charset="-78"/>
            </a:endParaRPr>
          </a:p>
        </p:txBody>
      </p:sp>
      <p:sp>
        <p:nvSpPr>
          <p:cNvPr id="29708" name="PubOvalCallout"/>
          <p:cNvSpPr>
            <a:spLocks noEditPoints="1" noChangeArrowheads="1"/>
          </p:cNvSpPr>
          <p:nvPr/>
        </p:nvSpPr>
        <p:spPr bwMode="auto">
          <a:xfrm>
            <a:off x="7092950" y="2349500"/>
            <a:ext cx="1828800" cy="1600200"/>
          </a:xfrm>
          <a:custGeom>
            <a:avLst/>
            <a:gdLst>
              <a:gd name="G0" fmla="+- 0 0 0"/>
              <a:gd name="G1" fmla="+- 8138 0 0"/>
              <a:gd name="T0" fmla="*/ 10800 w 21600"/>
              <a:gd name="T1" fmla="*/ 0 h 21600"/>
              <a:gd name="T2" fmla="*/ 0 w 21600"/>
              <a:gd name="T3" fmla="*/ 8105 h 21600"/>
              <a:gd name="T4" fmla="*/ 8138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8138"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l" rtl="0"/>
            <a:endParaRPr lang="fa-IR" sz="1800">
              <a:solidFill>
                <a:schemeClr val="tx1"/>
              </a:solidFill>
              <a:cs typeface="Arial" charset="0"/>
            </a:endParaRPr>
          </a:p>
          <a:p>
            <a:r>
              <a:rPr lang="ar-SA" sz="1600">
                <a:solidFill>
                  <a:srgbClr val="A4220C"/>
                </a:solidFill>
                <a:cs typeface="B Homa" pitchFamily="2" charset="-78"/>
              </a:rPr>
              <a:t>اين اشتباه است</a:t>
            </a:r>
            <a:r>
              <a:rPr lang="en-US" sz="1600">
                <a:solidFill>
                  <a:srgbClr val="A4220C"/>
                </a:solidFill>
                <a:cs typeface="B Homa" pitchFamily="2" charset="-78"/>
              </a:rPr>
              <a:t>!</a:t>
            </a:r>
          </a:p>
          <a:p>
            <a:pPr algn="l" rtl="0"/>
            <a:endParaRPr lang="en-US" sz="1600">
              <a:solidFill>
                <a:schemeClr val="tx1"/>
              </a:solidFill>
              <a:cs typeface="B Homa" pitchFamily="2" charset="-78"/>
            </a:endParaRPr>
          </a:p>
        </p:txBody>
      </p:sp>
    </p:spTree>
  </p:cSld>
  <p:clrMapOvr>
    <a:masterClrMapping/>
  </p:clrMapOvr>
  <p:transition spd="slow" advClick="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Cloud"/>
          <p:cNvSpPr>
            <a:spLocks noChangeAspect="1" noEditPoints="1" noChangeArrowheads="1"/>
          </p:cNvSpPr>
          <p:nvPr/>
        </p:nvSpPr>
        <p:spPr bwMode="auto">
          <a:xfrm>
            <a:off x="900113" y="1076325"/>
            <a:ext cx="7272337" cy="48736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CC"/>
          </a:solidFill>
          <a:ln w="25400">
            <a:solidFill>
              <a:srgbClr val="EF1605"/>
            </a:solidFill>
            <a:miter lim="800000"/>
            <a:headEnd/>
            <a:tailEnd/>
          </a:ln>
          <a:effectLst>
            <a:outerShdw dist="107763" dir="2700000" algn="ctr" rotWithShape="0">
              <a:srgbClr val="808080"/>
            </a:outerShdw>
          </a:effectLst>
        </p:spPr>
        <p:txBody>
          <a:bodyPr/>
          <a:lstStyle/>
          <a:p>
            <a:endParaRPr lang="fa-IR" b="1">
              <a:solidFill>
                <a:srgbClr val="A4220C"/>
              </a:solidFill>
            </a:endParaRPr>
          </a:p>
          <a:p>
            <a:endParaRPr lang="fa-IR" b="1">
              <a:solidFill>
                <a:srgbClr val="A4220C"/>
              </a:solidFill>
            </a:endParaRPr>
          </a:p>
          <a:p>
            <a:endParaRPr lang="fa-IR" b="1">
              <a:solidFill>
                <a:srgbClr val="A4220C"/>
              </a:solidFill>
            </a:endParaRPr>
          </a:p>
          <a:p>
            <a:r>
              <a:rPr lang="ar-SA" sz="4000" b="1">
                <a:solidFill>
                  <a:srgbClr val="A4220C"/>
                </a:solidFill>
              </a:rPr>
              <a:t>دودکش‌ها و نکات ايمني آن‌ها</a:t>
            </a:r>
          </a:p>
          <a:p>
            <a:pPr algn="r"/>
            <a:endParaRPr lang="en-US" sz="4000" b="1"/>
          </a:p>
        </p:txBody>
      </p:sp>
    </p:spTree>
  </p:cSld>
  <p:clrMapOvr>
    <a:masterClrMapping/>
  </p:clrMapOvr>
  <p:transition spd="slow" advClick="0">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Cloud"/>
          <p:cNvSpPr>
            <a:spLocks noChangeAspect="1" noEditPoints="1" noChangeArrowheads="1"/>
          </p:cNvSpPr>
          <p:nvPr/>
        </p:nvSpPr>
        <p:spPr bwMode="auto">
          <a:xfrm>
            <a:off x="539750" y="188913"/>
            <a:ext cx="7993063" cy="65357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44450">
            <a:solidFill>
              <a:srgbClr val="A4220C"/>
            </a:solidFill>
            <a:miter lim="800000"/>
            <a:headEnd/>
            <a:tailEnd/>
          </a:ln>
          <a:effectLst>
            <a:outerShdw dist="107763" dir="2700000" algn="ctr" rotWithShape="0">
              <a:srgbClr val="808080"/>
            </a:outerShdw>
          </a:effectLst>
        </p:spPr>
        <p:txBody>
          <a:bodyPr/>
          <a:lstStyle/>
          <a:p>
            <a:r>
              <a:rPr lang="ar-SA" b="1">
                <a:solidFill>
                  <a:schemeClr val="tx1"/>
                </a:solidFill>
              </a:rPr>
              <a:t>وسايل گازسوز نيز همانند ساير وسايل مشابه جهت روشن شدن و سوختن مناسب نياز به هوا</a:t>
            </a:r>
            <a:r>
              <a:rPr lang="en-US" b="1">
                <a:solidFill>
                  <a:schemeClr val="tx1"/>
                </a:solidFill>
              </a:rPr>
              <a:t> </a:t>
            </a:r>
            <a:r>
              <a:rPr lang="ar-SA" b="1">
                <a:solidFill>
                  <a:schemeClr val="tx1"/>
                </a:solidFill>
              </a:rPr>
              <a:t>دارند و تنها راه ارتباطي آنها با فضاي خارج از ساختمان از طريق دودكش مي باشد</a:t>
            </a:r>
            <a:r>
              <a:rPr lang="en-US" b="1">
                <a:solidFill>
                  <a:schemeClr val="tx1"/>
                </a:solidFill>
              </a:rPr>
              <a:t> . </a:t>
            </a:r>
            <a:r>
              <a:rPr lang="ar-SA" b="1">
                <a:solidFill>
                  <a:schemeClr val="tx1"/>
                </a:solidFill>
              </a:rPr>
              <a:t>گاز گرفتگي از جمله حوادثي است كه معمولا در اثرفقدان دودكش مناسب براي وسايل</a:t>
            </a:r>
            <a:r>
              <a:rPr lang="en-US" b="1">
                <a:solidFill>
                  <a:schemeClr val="tx1"/>
                </a:solidFill>
              </a:rPr>
              <a:t> </a:t>
            </a:r>
            <a:r>
              <a:rPr lang="ar-SA" b="1">
                <a:solidFill>
                  <a:schemeClr val="tx1"/>
                </a:solidFill>
              </a:rPr>
              <a:t>گازسوز به خصوص بخاري و آبگرمكن و عدم تهويه كافي درفضاي اتاق روي ميدهد . سوختن</a:t>
            </a:r>
            <a:r>
              <a:rPr lang="en-US" b="1">
                <a:solidFill>
                  <a:schemeClr val="tx1"/>
                </a:solidFill>
              </a:rPr>
              <a:t> </a:t>
            </a:r>
            <a:r>
              <a:rPr lang="ar-SA" b="1">
                <a:solidFill>
                  <a:schemeClr val="tx1"/>
                </a:solidFill>
              </a:rPr>
              <a:t>ناقص گاز و تجمع گازهاي مسموم كننده و يا حتي كمبود اكسيژن سبب مسموميت افرادي كه</a:t>
            </a:r>
            <a:r>
              <a:rPr lang="en-US" b="1">
                <a:solidFill>
                  <a:schemeClr val="tx1"/>
                </a:solidFill>
              </a:rPr>
              <a:t> </a:t>
            </a:r>
            <a:r>
              <a:rPr lang="ar-SA" b="1">
                <a:solidFill>
                  <a:schemeClr val="tx1"/>
                </a:solidFill>
              </a:rPr>
              <a:t>درچنين فضايي تنفس مي كنند شده و ممكن است به مرگ آنها منتهي شود. بنابراين براي</a:t>
            </a:r>
            <a:r>
              <a:rPr lang="en-US" b="1">
                <a:solidFill>
                  <a:schemeClr val="tx1"/>
                </a:solidFill>
              </a:rPr>
              <a:t> </a:t>
            </a:r>
            <a:r>
              <a:rPr lang="ar-SA" b="1">
                <a:solidFill>
                  <a:schemeClr val="tx1"/>
                </a:solidFill>
              </a:rPr>
              <a:t>جلوگيري از خطرات ناشي از سوختن ناقص وسايل گازسوز و گازگرفتگي به اين نكات دقيقاً</a:t>
            </a:r>
            <a:r>
              <a:rPr lang="en-US" b="1">
                <a:solidFill>
                  <a:schemeClr val="tx1"/>
                </a:solidFill>
              </a:rPr>
              <a:t> </a:t>
            </a:r>
            <a:r>
              <a:rPr lang="ar-SA" b="1">
                <a:solidFill>
                  <a:schemeClr val="tx1"/>
                </a:solidFill>
              </a:rPr>
              <a:t>توجه شود</a:t>
            </a:r>
            <a:r>
              <a:rPr lang="en-US" b="1">
                <a:solidFill>
                  <a:schemeClr val="tx1"/>
                </a:solidFill>
              </a:rPr>
              <a:t>. </a:t>
            </a:r>
          </a:p>
          <a:p>
            <a:pPr algn="l" rtl="0"/>
            <a:endParaRPr lang="en-US" b="1">
              <a:solidFill>
                <a:schemeClr val="tx1"/>
              </a:solidFill>
            </a:endParaRPr>
          </a:p>
        </p:txBody>
      </p:sp>
    </p:spTree>
  </p:cSld>
  <p:clrMapOvr>
    <a:masterClrMapping/>
  </p:clrMapOvr>
  <p:transition spd="slow" advClick="0">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225425" y="1398588"/>
            <a:ext cx="8810625" cy="579437"/>
          </a:xfrm>
          <a:prstGeom prst="rect">
            <a:avLst/>
          </a:prstGeom>
          <a:noFill/>
          <a:ln w="9525">
            <a:noFill/>
            <a:miter lim="800000"/>
            <a:headEnd/>
            <a:tailEnd/>
          </a:ln>
          <a:effectLst/>
        </p:spPr>
        <p:txBody>
          <a:bodyPr wrap="none" anchor="ctr">
            <a:spAutoFit/>
          </a:bodyPr>
          <a:lstStyle/>
          <a:p>
            <a:pPr algn="r"/>
            <a:r>
              <a:rPr lang="ar-SA" sz="3200" b="1"/>
              <a:t>هر وسيله گاز سوز بايد داراي يك دودكش</a:t>
            </a:r>
            <a:r>
              <a:rPr lang="en-US" sz="3200" b="1"/>
              <a:t> </a:t>
            </a:r>
            <a:r>
              <a:rPr lang="ar-SA" sz="3200" b="1"/>
              <a:t>استاندارد و مجزا ومجهز به كلاهك باشد</a:t>
            </a:r>
            <a:r>
              <a:rPr lang="en-US" sz="3200" b="1"/>
              <a:t>. </a:t>
            </a:r>
          </a:p>
        </p:txBody>
      </p:sp>
      <p:pic>
        <p:nvPicPr>
          <p:cNvPr id="32777" name="Picture 9" descr="06-03-13-5-4-image013"/>
          <p:cNvPicPr>
            <a:picLocks noChangeAspect="1" noChangeArrowheads="1"/>
          </p:cNvPicPr>
          <p:nvPr/>
        </p:nvPicPr>
        <p:blipFill>
          <a:blip r:embed="rId2"/>
          <a:srcRect/>
          <a:stretch>
            <a:fillRect/>
          </a:stretch>
        </p:blipFill>
        <p:spPr bwMode="auto">
          <a:xfrm>
            <a:off x="3276600" y="2420938"/>
            <a:ext cx="2162175" cy="265747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ChangeArrowheads="1"/>
          </p:cNvSpPr>
          <p:nvPr/>
        </p:nvSpPr>
        <p:spPr bwMode="auto">
          <a:xfrm>
            <a:off x="395288" y="1116013"/>
            <a:ext cx="8356600" cy="946150"/>
          </a:xfrm>
          <a:prstGeom prst="rect">
            <a:avLst/>
          </a:prstGeom>
          <a:noFill/>
          <a:ln w="9525">
            <a:noFill/>
            <a:miter lim="800000"/>
            <a:headEnd/>
            <a:tailEnd/>
          </a:ln>
          <a:effectLst/>
        </p:spPr>
        <p:txBody>
          <a:bodyPr anchor="ctr">
            <a:spAutoFit/>
          </a:bodyPr>
          <a:lstStyle/>
          <a:p>
            <a:r>
              <a:rPr lang="ar-SA" sz="2800" b="1"/>
              <a:t>همواره محل</a:t>
            </a:r>
            <a:r>
              <a:rPr lang="en-US" sz="2800" b="1"/>
              <a:t> </a:t>
            </a:r>
            <a:r>
              <a:rPr lang="ar-SA" sz="2800" b="1"/>
              <a:t>اتصال دودكش به وسايل گازسوز را بازرسي و از آببندي و ثبات آنها اطمينان حاصل</a:t>
            </a:r>
            <a:r>
              <a:rPr lang="en-US" sz="2800" b="1"/>
              <a:t> </a:t>
            </a:r>
            <a:r>
              <a:rPr lang="ar-SA" sz="2800" b="1"/>
              <a:t>نماييد</a:t>
            </a:r>
            <a:r>
              <a:rPr lang="en-US" sz="2800" b="1"/>
              <a:t>. </a:t>
            </a:r>
          </a:p>
        </p:txBody>
      </p:sp>
      <p:pic>
        <p:nvPicPr>
          <p:cNvPr id="175115" name="Picture 11" descr="06-03-13-4-26-image009"/>
          <p:cNvPicPr>
            <a:picLocks noChangeAspect="1" noChangeArrowheads="1"/>
          </p:cNvPicPr>
          <p:nvPr/>
        </p:nvPicPr>
        <p:blipFill>
          <a:blip r:embed="rId2"/>
          <a:srcRect/>
          <a:stretch>
            <a:fillRect/>
          </a:stretch>
        </p:blipFill>
        <p:spPr bwMode="auto">
          <a:xfrm>
            <a:off x="3132138" y="2636838"/>
            <a:ext cx="2695575" cy="308610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Rectangle 8"/>
          <p:cNvSpPr>
            <a:spLocks noChangeArrowheads="1"/>
          </p:cNvSpPr>
          <p:nvPr/>
        </p:nvSpPr>
        <p:spPr bwMode="auto">
          <a:xfrm>
            <a:off x="755650" y="327025"/>
            <a:ext cx="7920038" cy="1373188"/>
          </a:xfrm>
          <a:prstGeom prst="rect">
            <a:avLst/>
          </a:prstGeom>
          <a:noFill/>
          <a:ln w="9525">
            <a:noFill/>
            <a:miter lim="800000"/>
            <a:headEnd/>
            <a:tailEnd/>
          </a:ln>
          <a:effectLst/>
        </p:spPr>
        <p:txBody>
          <a:bodyPr anchor="ctr">
            <a:spAutoFit/>
          </a:bodyPr>
          <a:lstStyle/>
          <a:p>
            <a:r>
              <a:rPr lang="ar-SA" sz="2800" b="1"/>
              <a:t>مسدود شدن دودكش سبب سوخت ناقص و ايجاد</a:t>
            </a:r>
            <a:r>
              <a:rPr lang="en-US" sz="2800" b="1"/>
              <a:t> </a:t>
            </a:r>
            <a:r>
              <a:rPr lang="ar-SA" sz="2800" b="1"/>
              <a:t>گازهاي خطرناك و مسموم كننده وبرگشت چنين گازهايي به داخل فضاي زندگي گرديده و باعث</a:t>
            </a:r>
            <a:r>
              <a:rPr lang="en-US" sz="2800" b="1"/>
              <a:t> </a:t>
            </a:r>
            <a:r>
              <a:rPr lang="ar-SA" sz="2800" b="1"/>
              <a:t>گازگرفتگي ومرگ مي شود</a:t>
            </a:r>
            <a:r>
              <a:rPr lang="en-US" sz="2800" b="1"/>
              <a:t>. </a:t>
            </a:r>
          </a:p>
        </p:txBody>
      </p:sp>
      <p:pic>
        <p:nvPicPr>
          <p:cNvPr id="176137" name="Picture 9" descr="06-03-13-4-54-image010"/>
          <p:cNvPicPr>
            <a:picLocks noChangeAspect="1" noChangeArrowheads="1"/>
          </p:cNvPicPr>
          <p:nvPr/>
        </p:nvPicPr>
        <p:blipFill>
          <a:blip r:embed="rId2"/>
          <a:srcRect/>
          <a:stretch>
            <a:fillRect/>
          </a:stretch>
        </p:blipFill>
        <p:spPr bwMode="auto">
          <a:xfrm>
            <a:off x="2771775" y="2205038"/>
            <a:ext cx="3314700" cy="384810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611188" y="1597025"/>
            <a:ext cx="8064500" cy="519113"/>
          </a:xfrm>
          <a:prstGeom prst="rect">
            <a:avLst/>
          </a:prstGeom>
          <a:noFill/>
          <a:ln w="9525">
            <a:noFill/>
            <a:miter lim="800000"/>
            <a:headEnd/>
            <a:tailEnd/>
          </a:ln>
          <a:effectLst/>
        </p:spPr>
        <p:txBody>
          <a:bodyPr anchor="ctr">
            <a:spAutoFit/>
          </a:bodyPr>
          <a:lstStyle/>
          <a:p>
            <a:pPr algn="r"/>
            <a:r>
              <a:rPr lang="en-US" sz="2800" b="1"/>
              <a:t> </a:t>
            </a:r>
            <a:r>
              <a:rPr lang="ar-SA" sz="2800" b="1"/>
              <a:t>انتهاي دودكش هاي توي كار بايد حداقل 1 متر از سطح پشت بام بالاتر</a:t>
            </a:r>
            <a:r>
              <a:rPr lang="en-US" sz="2800" b="1"/>
              <a:t> </a:t>
            </a:r>
            <a:r>
              <a:rPr lang="ar-SA" sz="2800" b="1"/>
              <a:t>باشد</a:t>
            </a:r>
            <a:r>
              <a:rPr lang="en-US" sz="2800" b="1"/>
              <a:t>. </a:t>
            </a:r>
          </a:p>
        </p:txBody>
      </p:sp>
      <p:pic>
        <p:nvPicPr>
          <p:cNvPr id="33801" name="Picture 9" descr="06-03-13-5-2-image012"/>
          <p:cNvPicPr>
            <a:picLocks noChangeAspect="1" noChangeArrowheads="1"/>
          </p:cNvPicPr>
          <p:nvPr/>
        </p:nvPicPr>
        <p:blipFill>
          <a:blip r:embed="rId2"/>
          <a:srcRect/>
          <a:stretch>
            <a:fillRect/>
          </a:stretch>
        </p:blipFill>
        <p:spPr bwMode="auto">
          <a:xfrm>
            <a:off x="2700338" y="2420938"/>
            <a:ext cx="3371850" cy="225742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ChangeArrowheads="1"/>
          </p:cNvSpPr>
          <p:nvPr/>
        </p:nvSpPr>
        <p:spPr bwMode="auto">
          <a:xfrm>
            <a:off x="323850" y="339725"/>
            <a:ext cx="8497888" cy="1187450"/>
          </a:xfrm>
          <a:prstGeom prst="rect">
            <a:avLst/>
          </a:prstGeom>
          <a:noFill/>
          <a:ln w="9525">
            <a:noFill/>
            <a:miter lim="800000"/>
            <a:headEnd/>
            <a:tailEnd/>
          </a:ln>
          <a:effectLst/>
        </p:spPr>
        <p:txBody>
          <a:bodyPr anchor="ctr">
            <a:spAutoFit/>
          </a:bodyPr>
          <a:lstStyle/>
          <a:p>
            <a:pPr>
              <a:buFontTx/>
              <a:buChar char="•"/>
            </a:pPr>
            <a:r>
              <a:rPr lang="ar-SA" b="1"/>
              <a:t>هر وسيله گازسوز بايستي داراي دودكش مناسب و بدون اشكال جهت</a:t>
            </a:r>
            <a:r>
              <a:rPr lang="en-US" b="1"/>
              <a:t> </a:t>
            </a:r>
            <a:r>
              <a:rPr lang="ar-SA" b="1"/>
              <a:t>تخليه گازهاي حاصل از احتراق به فضاي آزاد باشد و هرگونه نقص و نارسايي و رعايت</a:t>
            </a:r>
            <a:r>
              <a:rPr lang="en-US" b="1"/>
              <a:t> </a:t>
            </a:r>
            <a:r>
              <a:rPr lang="ar-SA" b="1"/>
              <a:t>ننمودن استانداردها در اين مورد موجب حادثه خواهد گرديد</a:t>
            </a:r>
            <a:r>
              <a:rPr lang="en-US" b="1"/>
              <a:t>. </a:t>
            </a:r>
          </a:p>
        </p:txBody>
      </p:sp>
      <p:sp>
        <p:nvSpPr>
          <p:cNvPr id="179205" name="Rectangle 5"/>
          <p:cNvSpPr>
            <a:spLocks noChangeArrowheads="1"/>
          </p:cNvSpPr>
          <p:nvPr/>
        </p:nvSpPr>
        <p:spPr bwMode="auto">
          <a:xfrm>
            <a:off x="323850" y="1804988"/>
            <a:ext cx="8424863" cy="1569660"/>
          </a:xfrm>
          <a:prstGeom prst="rect">
            <a:avLst/>
          </a:prstGeom>
          <a:noFill/>
          <a:ln w="9525">
            <a:noFill/>
            <a:miter lim="800000"/>
            <a:headEnd/>
            <a:tailEnd/>
          </a:ln>
          <a:effectLst/>
        </p:spPr>
        <p:txBody>
          <a:bodyPr anchor="ctr">
            <a:spAutoFit/>
          </a:bodyPr>
          <a:lstStyle/>
          <a:p>
            <a:pPr algn="r"/>
            <a:r>
              <a:rPr lang="en-US" b="1" dirty="0"/>
              <a:t>  • </a:t>
            </a:r>
            <a:r>
              <a:rPr lang="ar-SA" b="1" dirty="0"/>
              <a:t>در هنگام ساخت ، خريد واجارة منزل به دودكش وسايل گازسوز كاملاً</a:t>
            </a:r>
            <a:r>
              <a:rPr lang="en-US" b="1" dirty="0"/>
              <a:t> </a:t>
            </a:r>
            <a:r>
              <a:rPr lang="ar-SA" b="1" dirty="0"/>
              <a:t>توجه فرمائيد </a:t>
            </a:r>
            <a:r>
              <a:rPr lang="fa-IR" b="1" dirty="0" smtClean="0"/>
              <a:t>.</a:t>
            </a:r>
            <a:r>
              <a:rPr lang="ar-SA" b="1" dirty="0" smtClean="0"/>
              <a:t> </a:t>
            </a:r>
            <a:r>
              <a:rPr lang="ar-SA" b="1" dirty="0"/>
              <a:t>از خريد و اجارة خانه‌هائي كه فاقد دودكش مناسب در</a:t>
            </a:r>
            <a:r>
              <a:rPr lang="en-US" b="1" dirty="0"/>
              <a:t> </a:t>
            </a:r>
            <a:r>
              <a:rPr lang="ar-SA" b="1" dirty="0"/>
              <a:t>داخل ديوار مي باشد خودداري فرمائيد</a:t>
            </a:r>
            <a:r>
              <a:rPr lang="en-US" b="1" dirty="0"/>
              <a:t>.</a:t>
            </a:r>
            <a:br>
              <a:rPr lang="en-US" b="1" dirty="0"/>
            </a:br>
            <a:r>
              <a:rPr lang="en-US" b="1" dirty="0"/>
              <a:t/>
            </a:r>
            <a:br>
              <a:rPr lang="en-US" b="1" dirty="0"/>
            </a:br>
            <a:endParaRPr lang="en-US" b="1" dirty="0"/>
          </a:p>
        </p:txBody>
      </p:sp>
      <p:sp>
        <p:nvSpPr>
          <p:cNvPr id="179206" name="Rectangle 6"/>
          <p:cNvSpPr>
            <a:spLocks noChangeArrowheads="1"/>
          </p:cNvSpPr>
          <p:nvPr/>
        </p:nvSpPr>
        <p:spPr bwMode="auto">
          <a:xfrm>
            <a:off x="539750" y="3529013"/>
            <a:ext cx="8237538" cy="457200"/>
          </a:xfrm>
          <a:prstGeom prst="rect">
            <a:avLst/>
          </a:prstGeom>
          <a:noFill/>
          <a:ln w="9525">
            <a:noFill/>
            <a:miter lim="800000"/>
            <a:headEnd/>
            <a:tailEnd/>
          </a:ln>
          <a:effectLst/>
        </p:spPr>
        <p:txBody>
          <a:bodyPr anchor="ctr">
            <a:spAutoFit/>
          </a:bodyPr>
          <a:lstStyle/>
          <a:p>
            <a:pPr algn="r">
              <a:buFontTx/>
              <a:buChar char="•"/>
            </a:pPr>
            <a:r>
              <a:rPr lang="ar-SA" b="1"/>
              <a:t>تمام دودكش هاي وسائل‌گازسوز</a:t>
            </a:r>
            <a:r>
              <a:rPr lang="en-US" b="1"/>
              <a:t> </a:t>
            </a:r>
            <a:r>
              <a:rPr lang="ar-SA" b="1"/>
              <a:t>بايستي‌ حتماً مجهز به ‌بخش ‌عمودي متناسب‌وكلاهك</a:t>
            </a:r>
            <a:r>
              <a:rPr lang="en-US" b="1"/>
              <a:t> H </a:t>
            </a:r>
            <a:r>
              <a:rPr lang="ar-SA" b="1"/>
              <a:t>باشد</a:t>
            </a:r>
            <a:r>
              <a:rPr lang="en-US" b="1"/>
              <a:t>. </a:t>
            </a:r>
          </a:p>
        </p:txBody>
      </p:sp>
      <p:sp>
        <p:nvSpPr>
          <p:cNvPr id="179207" name="Rectangle 7"/>
          <p:cNvSpPr>
            <a:spLocks noChangeArrowheads="1"/>
          </p:cNvSpPr>
          <p:nvPr/>
        </p:nvSpPr>
        <p:spPr bwMode="auto">
          <a:xfrm>
            <a:off x="323850" y="4760913"/>
            <a:ext cx="8497888" cy="1552575"/>
          </a:xfrm>
          <a:prstGeom prst="rect">
            <a:avLst/>
          </a:prstGeom>
          <a:noFill/>
          <a:ln w="9525">
            <a:noFill/>
            <a:miter lim="800000"/>
            <a:headEnd/>
            <a:tailEnd/>
          </a:ln>
          <a:effectLst/>
        </p:spPr>
        <p:txBody>
          <a:bodyPr anchor="ctr">
            <a:spAutoFit/>
          </a:bodyPr>
          <a:lstStyle/>
          <a:p>
            <a:pPr algn="r"/>
            <a:r>
              <a:rPr lang="en-US" b="1"/>
              <a:t>  • </a:t>
            </a:r>
            <a:r>
              <a:rPr lang="ar-SA" b="1"/>
              <a:t>از قراردادن خروجي دودكش به صورت افقي با كلاهك و يا بدون كلاهك در</a:t>
            </a:r>
            <a:r>
              <a:rPr lang="en-US" b="1"/>
              <a:t> </a:t>
            </a:r>
            <a:r>
              <a:rPr lang="ar-SA" b="1"/>
              <a:t>زير سقف و بالكن جداً خودداري فرمائيد</a:t>
            </a:r>
            <a:r>
              <a:rPr lang="en-US" b="1"/>
              <a:t>.</a:t>
            </a:r>
            <a:br>
              <a:rPr lang="en-US" b="1"/>
            </a:br>
            <a:r>
              <a:rPr lang="en-US" b="1"/>
              <a:t>  • </a:t>
            </a:r>
            <a:r>
              <a:rPr lang="ar-SA" b="1"/>
              <a:t>دودكش در</a:t>
            </a:r>
            <a:r>
              <a:rPr lang="en-US" b="1"/>
              <a:t> </a:t>
            </a:r>
            <a:r>
              <a:rPr lang="ar-SA" b="1"/>
              <a:t>داخل ديوار و‌خارج‌ آن و محل‌اتصال به‌وسيله گازسوز بايستي كاملاً آببندي باشد</a:t>
            </a:r>
            <a:r>
              <a:rPr lang="en-US" b="1"/>
              <a:t>. </a:t>
            </a:r>
            <a:r>
              <a:rPr lang="ar-SA" b="1"/>
              <a:t>هردرز كوچكي مي‌تواند باعث خروج گازهاي حاصل از احتراق و حادثه گردد</a:t>
            </a:r>
            <a:r>
              <a:rPr lang="en-US" b="1"/>
              <a:t>. </a:t>
            </a:r>
          </a:p>
        </p:txBody>
      </p:sp>
    </p:spTree>
  </p:cSld>
  <p:clrMapOvr>
    <a:masterClrMapping/>
  </p:clrMapOvr>
  <p:transition spd="slow" advClick="0">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107950" y="668338"/>
            <a:ext cx="8794750" cy="5203825"/>
          </a:xfrm>
          <a:prstGeom prst="rect">
            <a:avLst/>
          </a:prstGeom>
          <a:noFill/>
          <a:ln w="9525">
            <a:noFill/>
            <a:miter lim="800000"/>
            <a:headEnd/>
            <a:tailEnd/>
          </a:ln>
          <a:effectLst/>
        </p:spPr>
        <p:txBody>
          <a:bodyPr anchor="ctr">
            <a:spAutoFit/>
          </a:bodyPr>
          <a:lstStyle/>
          <a:p>
            <a:pPr algn="r"/>
            <a:r>
              <a:rPr lang="en-US" b="1"/>
              <a:t>• </a:t>
            </a:r>
            <a:r>
              <a:rPr lang="ar-SA" b="1"/>
              <a:t>حتي‌الامكان از نصب زانوي اضافي در مسير دودكش خودداري نمائيد. زيرا زانو كارآئي</a:t>
            </a:r>
            <a:r>
              <a:rPr lang="en-US" b="1"/>
              <a:t> </a:t>
            </a:r>
            <a:r>
              <a:rPr lang="ar-SA" b="1"/>
              <a:t>دودكش را كاهش </a:t>
            </a:r>
            <a:r>
              <a:rPr lang="en-US" b="1"/>
              <a:t>  </a:t>
            </a:r>
            <a:r>
              <a:rPr lang="ar-SA" b="1"/>
              <a:t>مي‌دهد</a:t>
            </a:r>
            <a:r>
              <a:rPr lang="en-US" b="1"/>
              <a:t>. </a:t>
            </a:r>
            <a:endParaRPr lang="fa-IR" b="1"/>
          </a:p>
          <a:p>
            <a:pPr algn="r"/>
            <a:r>
              <a:rPr lang="en-US" b="1"/>
              <a:t>•</a:t>
            </a:r>
            <a:r>
              <a:rPr lang="ar-SA" b="1"/>
              <a:t> به ‌هيچ عنوان دودكش</a:t>
            </a:r>
            <a:r>
              <a:rPr lang="en-US" b="1"/>
              <a:t> </a:t>
            </a:r>
            <a:r>
              <a:rPr lang="ar-SA" b="1"/>
              <a:t>وسايل‌گازسوز وهواكش (فن) را از يك ‌لوله يا‌ كانال مشترك عبور</a:t>
            </a:r>
            <a:r>
              <a:rPr lang="en-US" b="1"/>
              <a:t> </a:t>
            </a:r>
            <a:r>
              <a:rPr lang="ar-SA" b="1"/>
              <a:t>ندهيد</a:t>
            </a:r>
            <a:r>
              <a:rPr lang="en-US" b="1"/>
              <a:t>.</a:t>
            </a:r>
            <a:br>
              <a:rPr lang="en-US" b="1"/>
            </a:br>
            <a:r>
              <a:rPr lang="en-US" b="1"/>
              <a:t/>
            </a:r>
            <a:br>
              <a:rPr lang="en-US" b="1"/>
            </a:br>
            <a:r>
              <a:rPr lang="en-US" b="1"/>
              <a:t>• </a:t>
            </a:r>
            <a:r>
              <a:rPr lang="ar-SA" b="1"/>
              <a:t>براي دودكش داخل و بيرون ديوار به هيچ عنوان</a:t>
            </a:r>
            <a:r>
              <a:rPr lang="en-US" b="1"/>
              <a:t> </a:t>
            </a:r>
            <a:r>
              <a:rPr lang="ar-SA" b="1"/>
              <a:t>از لوله‌هاي پلاستيكي و غير مقاوم در برابر حرارت استفاده </a:t>
            </a:r>
            <a:r>
              <a:rPr lang="en-US" b="1"/>
              <a:t>   </a:t>
            </a:r>
            <a:r>
              <a:rPr lang="ar-SA" b="1"/>
              <a:t>نشود</a:t>
            </a:r>
            <a:r>
              <a:rPr lang="en-US" b="1"/>
              <a:t>. </a:t>
            </a:r>
          </a:p>
          <a:p>
            <a:pPr algn="r"/>
            <a:r>
              <a:rPr lang="en-US" b="1"/>
              <a:t>• </a:t>
            </a:r>
            <a:r>
              <a:rPr lang="ar-SA" b="1"/>
              <a:t>دودكش بايد از ورقهاي ضد زنگ (گالوانيزه) و نسبتاً ضخيم انتخاب</a:t>
            </a:r>
            <a:r>
              <a:rPr lang="en-US" b="1"/>
              <a:t> </a:t>
            </a:r>
            <a:r>
              <a:rPr lang="ar-SA" b="1"/>
              <a:t>شود</a:t>
            </a:r>
            <a:r>
              <a:rPr lang="en-US" b="1"/>
              <a:t>.</a:t>
            </a:r>
            <a:br>
              <a:rPr lang="en-US" b="1"/>
            </a:br>
            <a:r>
              <a:rPr lang="en-US" b="1"/>
              <a:t> • </a:t>
            </a:r>
            <a:r>
              <a:rPr lang="ar-SA" b="1"/>
              <a:t>آبگرمكن و بخاري حتماً بايستي مجهز به دودكش</a:t>
            </a:r>
            <a:r>
              <a:rPr lang="en-US" b="1"/>
              <a:t> </a:t>
            </a:r>
            <a:r>
              <a:rPr lang="ar-SA" b="1"/>
              <a:t>باشد . از نصب اين وسيله‌ها بدون دودكش در </a:t>
            </a:r>
            <a:r>
              <a:rPr lang="en-US" b="1"/>
              <a:t>           </a:t>
            </a:r>
            <a:r>
              <a:rPr lang="ar-SA" b="1"/>
              <a:t>محيطهاي بسته جداً خودداري</a:t>
            </a:r>
            <a:r>
              <a:rPr lang="en-US" b="1"/>
              <a:t> </a:t>
            </a:r>
            <a:r>
              <a:rPr lang="ar-SA" b="1"/>
              <a:t>نمائيد</a:t>
            </a:r>
            <a:r>
              <a:rPr lang="en-US" b="1"/>
              <a:t>. </a:t>
            </a:r>
          </a:p>
          <a:p>
            <a:pPr algn="r"/>
            <a:r>
              <a:rPr lang="en-US" b="1"/>
              <a:t> • </a:t>
            </a:r>
            <a:r>
              <a:rPr lang="ar-SA" b="1"/>
              <a:t>استفاده از دودكش‌هاي مشترك بايستي با نظر</a:t>
            </a:r>
            <a:r>
              <a:rPr lang="en-US" b="1"/>
              <a:t> </a:t>
            </a:r>
            <a:r>
              <a:rPr lang="ar-SA" b="1"/>
              <a:t>متخصصين ‌و مهندسين ‌مشاور تأسيساتي ‌انجام ‌گردد</a:t>
            </a:r>
            <a:r>
              <a:rPr lang="en-US" b="1"/>
              <a:t>.</a:t>
            </a:r>
            <a:br>
              <a:rPr lang="en-US" b="1"/>
            </a:br>
            <a:r>
              <a:rPr lang="en-US" b="1"/>
              <a:t/>
            </a:r>
            <a:br>
              <a:rPr lang="en-US" b="1"/>
            </a:br>
            <a:r>
              <a:rPr lang="en-US" b="1"/>
              <a:t> • </a:t>
            </a:r>
            <a:r>
              <a:rPr lang="ar-SA" b="1"/>
              <a:t>استفاده از دودكشهاي ‌آكاردئوني ‌آلومينيومي بعلت ‌عدم امكان ‌آببندي در ابتدا و</a:t>
            </a:r>
            <a:r>
              <a:rPr lang="en-US" b="1"/>
              <a:t> </a:t>
            </a:r>
            <a:r>
              <a:rPr lang="ar-SA" b="1"/>
              <a:t>انتها خطرناك </a:t>
            </a:r>
            <a:r>
              <a:rPr lang="en-US" b="1"/>
              <a:t>           </a:t>
            </a:r>
            <a:r>
              <a:rPr lang="ar-SA" b="1"/>
              <a:t>مي‌باشد</a:t>
            </a:r>
            <a:r>
              <a:rPr lang="en-US" b="1"/>
              <a:t>.</a:t>
            </a:r>
            <a:br>
              <a:rPr lang="en-US" b="1"/>
            </a:br>
            <a:endParaRPr lang="en-US" b="1"/>
          </a:p>
        </p:txBody>
      </p:sp>
    </p:spTree>
  </p:cSld>
  <p:clrMapOvr>
    <a:masterClrMapping/>
  </p:clrMapOvr>
  <p:transition spd="slow" advClick="0">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539750" y="962025"/>
            <a:ext cx="8135938" cy="4665663"/>
          </a:xfrm>
          <a:prstGeom prst="rect">
            <a:avLst/>
          </a:prstGeom>
          <a:noFill/>
          <a:ln w="9525">
            <a:noFill/>
            <a:miter lim="800000"/>
            <a:headEnd/>
            <a:tailEnd/>
          </a:ln>
          <a:effectLst/>
        </p:spPr>
        <p:txBody>
          <a:bodyPr anchor="ctr">
            <a:spAutoFit/>
          </a:bodyPr>
          <a:lstStyle/>
          <a:p>
            <a:r>
              <a:rPr lang="ar-SA" sz="2800">
                <a:solidFill>
                  <a:srgbClr val="000099"/>
                </a:solidFill>
                <a:cs typeface="B Homa" pitchFamily="2" charset="-78"/>
              </a:rPr>
              <a:t>هر ساله با شروع فصل سرما و آغاز كار وسائل گاز سوز شاهد</a:t>
            </a:r>
            <a:r>
              <a:rPr lang="ar-SA" sz="2800" b="1">
                <a:solidFill>
                  <a:srgbClr val="000099"/>
                </a:solidFill>
                <a:cs typeface="B Homa" pitchFamily="2" charset="-78"/>
              </a:rPr>
              <a:t> </a:t>
            </a:r>
            <a:r>
              <a:rPr lang="ar-SA" sz="2800">
                <a:solidFill>
                  <a:srgbClr val="000099"/>
                </a:solidFill>
                <a:cs typeface="B Homa" pitchFamily="2" charset="-78"/>
              </a:rPr>
              <a:t>حوادث</a:t>
            </a:r>
            <a:r>
              <a:rPr lang="fa-IR" sz="2800">
                <a:solidFill>
                  <a:srgbClr val="000099"/>
                </a:solidFill>
                <a:cs typeface="B Homa" pitchFamily="2" charset="-78"/>
              </a:rPr>
              <a:t> </a:t>
            </a:r>
            <a:r>
              <a:rPr lang="ar-SA" sz="2800">
                <a:solidFill>
                  <a:srgbClr val="000099"/>
                </a:solidFill>
                <a:cs typeface="B Homa" pitchFamily="2" charset="-78"/>
              </a:rPr>
              <a:t>ناگواري </a:t>
            </a:r>
            <a:r>
              <a:rPr lang="fa-IR" sz="2800">
                <a:solidFill>
                  <a:srgbClr val="000099"/>
                </a:solidFill>
                <a:cs typeface="B Homa" pitchFamily="2" charset="-78"/>
              </a:rPr>
              <a:t>هستیم </a:t>
            </a:r>
            <a:r>
              <a:rPr lang="ar-SA" sz="2800">
                <a:solidFill>
                  <a:srgbClr val="000099"/>
                </a:solidFill>
                <a:cs typeface="B Homa" pitchFamily="2" charset="-78"/>
              </a:rPr>
              <a:t> كه متأسفانه تعداد قابل ملاحظه اي</a:t>
            </a:r>
            <a:r>
              <a:rPr lang="en-US" sz="2800">
                <a:solidFill>
                  <a:srgbClr val="000099"/>
                </a:solidFill>
                <a:cs typeface="B Homa" pitchFamily="2" charset="-78"/>
              </a:rPr>
              <a:t> </a:t>
            </a:r>
            <a:r>
              <a:rPr lang="ar-SA" sz="2800">
                <a:solidFill>
                  <a:srgbClr val="000099"/>
                </a:solidFill>
                <a:cs typeface="B Homa" pitchFamily="2" charset="-78"/>
              </a:rPr>
              <a:t>از اين حوادث منجر به مرگ شهروندان عزيزمي‌شود. گاز طبيعي و ساير </a:t>
            </a:r>
            <a:r>
              <a:rPr lang="fa-IR" sz="2800">
                <a:solidFill>
                  <a:srgbClr val="000099"/>
                </a:solidFill>
                <a:cs typeface="B Homa" pitchFamily="2" charset="-78"/>
              </a:rPr>
              <a:t>امکانات</a:t>
            </a:r>
            <a:r>
              <a:rPr lang="ar-SA" sz="2800">
                <a:solidFill>
                  <a:srgbClr val="000099"/>
                </a:solidFill>
                <a:cs typeface="B Homa" pitchFamily="2" charset="-78"/>
              </a:rPr>
              <a:t> همانطور كه باعث راحتي و آسايش مردم است در صورت عدم رعايت نكات ايمني مي‌تواند باعث خسارات جبران</a:t>
            </a:r>
            <a:r>
              <a:rPr lang="ar-SA" sz="2800" b="1">
                <a:solidFill>
                  <a:srgbClr val="000099"/>
                </a:solidFill>
                <a:cs typeface="B Homa" pitchFamily="2" charset="-78"/>
              </a:rPr>
              <a:t> </a:t>
            </a:r>
            <a:r>
              <a:rPr lang="ar-SA" sz="2800">
                <a:solidFill>
                  <a:srgbClr val="000099"/>
                </a:solidFill>
                <a:cs typeface="B Homa" pitchFamily="2" charset="-78"/>
              </a:rPr>
              <a:t>ناپذيري شود.</a:t>
            </a:r>
            <a:endParaRPr lang="en-US" sz="2800">
              <a:solidFill>
                <a:srgbClr val="000099"/>
              </a:solidFill>
              <a:cs typeface="B Homa" pitchFamily="2" charset="-78"/>
            </a:endParaRPr>
          </a:p>
          <a:p>
            <a:r>
              <a:rPr lang="ar-SA" sz="2800" b="1">
                <a:solidFill>
                  <a:srgbClr val="000099"/>
                </a:solidFill>
                <a:cs typeface="B Homa" pitchFamily="2" charset="-78"/>
              </a:rPr>
              <a:t>     </a:t>
            </a:r>
            <a:r>
              <a:rPr lang="ar-SA" sz="3600" b="1">
                <a:solidFill>
                  <a:srgbClr val="000099"/>
                </a:solidFill>
                <a:cs typeface="B Kamran" pitchFamily="2" charset="-78"/>
              </a:rPr>
              <a:t>بهترين روش مقابله با خطرات ، پيشگيري مي باشد .</a:t>
            </a:r>
            <a:endParaRPr lang="fa-IR" sz="3600" b="1">
              <a:solidFill>
                <a:srgbClr val="000099"/>
              </a:solidFill>
              <a:cs typeface="B Kamran" pitchFamily="2" charset="-78"/>
            </a:endParaRPr>
          </a:p>
          <a:p>
            <a:pPr rtl="0"/>
            <a:r>
              <a:rPr lang="ar-SA" sz="2800" b="1">
                <a:solidFill>
                  <a:srgbClr val="000099"/>
                </a:solidFill>
                <a:cs typeface="B Kamran" pitchFamily="2" charset="-78"/>
              </a:rPr>
              <a:t>در</a:t>
            </a:r>
            <a:r>
              <a:rPr lang="ar-SA" sz="3200" b="1">
                <a:solidFill>
                  <a:srgbClr val="000099"/>
                </a:solidFill>
                <a:cs typeface="B Kamran" pitchFamily="2" charset="-78"/>
              </a:rPr>
              <a:t> مورد استفاده از وسائل گاز سوز نيز اين نكته صدق مي كند . دانستن و رعايت نكات ايمني مخصوص سن خاصي نمي باشد و همه افراد جامعه لازم است آموزش هاي ايمني را فراگيرند.</a:t>
            </a:r>
          </a:p>
        </p:txBody>
      </p:sp>
    </p:spTree>
  </p:cSld>
  <p:clrMapOvr>
    <a:masterClrMapping/>
  </p:clrMapOvr>
  <p:transition spd="slow" advClick="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250825" y="601663"/>
            <a:ext cx="8642350" cy="5643562"/>
          </a:xfrm>
          <a:prstGeom prst="rect">
            <a:avLst/>
          </a:prstGeom>
          <a:noFill/>
          <a:ln w="9525">
            <a:noFill/>
            <a:miter lim="800000"/>
            <a:headEnd/>
            <a:tailEnd/>
          </a:ln>
          <a:effectLst/>
        </p:spPr>
        <p:txBody>
          <a:bodyPr anchor="ctr">
            <a:spAutoFit/>
          </a:bodyPr>
          <a:lstStyle/>
          <a:p>
            <a:pPr algn="r"/>
            <a:r>
              <a:rPr lang="en-US" sz="2800" b="1"/>
              <a:t> • </a:t>
            </a:r>
            <a:r>
              <a:rPr lang="ar-SA" sz="2800" b="1"/>
              <a:t>از قراردادن قطعات لوله</a:t>
            </a:r>
            <a:r>
              <a:rPr lang="en-US" sz="2800" b="1"/>
              <a:t> </a:t>
            </a:r>
            <a:r>
              <a:rPr lang="ar-SA" sz="2800" b="1"/>
              <a:t>دودكش بصورت لب به لب خودداري نمائيد و حتماً از دودكشهاي نوع نر و ماده كه باعث</a:t>
            </a:r>
            <a:r>
              <a:rPr lang="en-US" sz="2800" b="1"/>
              <a:t> </a:t>
            </a:r>
            <a:r>
              <a:rPr lang="ar-SA" sz="2800" b="1"/>
              <a:t>آببندي</a:t>
            </a:r>
            <a:r>
              <a:rPr lang="fa-IR" sz="2800" b="1"/>
              <a:t> </a:t>
            </a:r>
            <a:r>
              <a:rPr lang="ar-SA" sz="2800" b="1"/>
              <a:t>در محل اتصال و عدم خروج گازهاي حاصل از احتراق خواهد شد</a:t>
            </a:r>
            <a:r>
              <a:rPr lang="en-US" sz="2800" b="1"/>
              <a:t> </a:t>
            </a:r>
            <a:r>
              <a:rPr lang="ar-SA" sz="2800" b="1"/>
              <a:t>استفاده</a:t>
            </a:r>
            <a:r>
              <a:rPr lang="en-US" sz="2800" b="1"/>
              <a:t> </a:t>
            </a:r>
            <a:r>
              <a:rPr lang="fa-IR" sz="2800" b="1"/>
              <a:t> </a:t>
            </a:r>
            <a:r>
              <a:rPr lang="ar-SA" sz="2800" b="1"/>
              <a:t>نمائيد</a:t>
            </a:r>
            <a:r>
              <a:rPr lang="en-US" sz="2800" b="1"/>
              <a:t>. </a:t>
            </a:r>
          </a:p>
          <a:p>
            <a:pPr algn="r"/>
            <a:r>
              <a:rPr lang="en-US" sz="2800" b="1"/>
              <a:t>•</a:t>
            </a:r>
            <a:r>
              <a:rPr lang="ar-SA" sz="2800" b="1"/>
              <a:t> ازاضافه نمودن به طول بخش افقي دودكش در</a:t>
            </a:r>
            <a:r>
              <a:rPr lang="en-US" sz="2800" b="1"/>
              <a:t> </a:t>
            </a:r>
            <a:r>
              <a:rPr lang="ar-SA" sz="2800" b="1"/>
              <a:t>قسمت‌هاي فوقاني ساختمان جهت ساخت </a:t>
            </a:r>
            <a:r>
              <a:rPr lang="fa-IR" sz="2800" b="1"/>
              <a:t> </a:t>
            </a:r>
            <a:r>
              <a:rPr lang="ar-SA" sz="2800" b="1"/>
              <a:t>اطاقك و انباري بر روي بام خودداري نمائيد. در</a:t>
            </a:r>
            <a:r>
              <a:rPr lang="en-US" sz="2800" b="1"/>
              <a:t> </a:t>
            </a:r>
            <a:r>
              <a:rPr lang="ar-SA" sz="2800" b="1"/>
              <a:t>هنگام ساخت طبقه‌اي جديد دودكش‌هاي قديمي را عمودي و استاندارد ادامه داده و در حين</a:t>
            </a:r>
            <a:r>
              <a:rPr lang="en-US" sz="2800" b="1"/>
              <a:t> </a:t>
            </a:r>
            <a:r>
              <a:rPr lang="ar-SA" sz="2800" b="1"/>
              <a:t>عمليات ساختماني دودكش را در مقابل ريزش مصالح و نخاله ساختماني و انسداد داخلي</a:t>
            </a:r>
            <a:r>
              <a:rPr lang="en-US" sz="2800" b="1"/>
              <a:t> </a:t>
            </a:r>
            <a:r>
              <a:rPr lang="ar-SA" sz="2800" b="1"/>
              <a:t>كاملاً محفوظ نگهداريد</a:t>
            </a:r>
            <a:r>
              <a:rPr lang="en-US" sz="2800" b="1"/>
              <a:t>.</a:t>
            </a:r>
            <a:br>
              <a:rPr lang="en-US" sz="2800" b="1"/>
            </a:br>
            <a:r>
              <a:rPr lang="en-US" sz="2800" b="1"/>
              <a:t>  • </a:t>
            </a:r>
            <a:r>
              <a:rPr lang="ar-SA" sz="2800" b="1"/>
              <a:t>هنگام عبور دودكش از داخل</a:t>
            </a:r>
            <a:r>
              <a:rPr lang="en-US" sz="2800" b="1"/>
              <a:t> </a:t>
            </a:r>
            <a:r>
              <a:rPr lang="ar-SA" sz="2800" b="1"/>
              <a:t>ديوار و تقاطع آن بايستي قطر لوله فلزي كاملاً يكسان باشد كم‌كردن قطر لوله هنگام</a:t>
            </a:r>
            <a:r>
              <a:rPr lang="en-US" sz="2800" b="1"/>
              <a:t> </a:t>
            </a:r>
            <a:r>
              <a:rPr lang="ar-SA" sz="2800" b="1"/>
              <a:t>خروج از ساختمان (ديوار يا سقف) مجاز نمي‌باشد</a:t>
            </a:r>
            <a:r>
              <a:rPr lang="en-US" sz="2800" b="1"/>
              <a:t>.</a:t>
            </a:r>
            <a:br>
              <a:rPr lang="en-US" sz="2800" b="1"/>
            </a:br>
            <a:r>
              <a:rPr lang="en-US" sz="2800" b="1"/>
              <a:t>  • </a:t>
            </a:r>
            <a:r>
              <a:rPr lang="ar-SA" sz="2800" b="1"/>
              <a:t>ازنصب دودكش درحياط ‌خلوتهاي رو بسته خودداري نمائيد. داكت دودكشها بايد خروجي از</a:t>
            </a:r>
            <a:r>
              <a:rPr lang="en-US" sz="2800" b="1"/>
              <a:t> </a:t>
            </a:r>
            <a:r>
              <a:rPr lang="ar-SA" sz="2800" b="1"/>
              <a:t>بالا و پايين به هواي آزاد </a:t>
            </a:r>
            <a:r>
              <a:rPr lang="fa-IR" sz="2800" b="1"/>
              <a:t>راه </a:t>
            </a:r>
            <a:r>
              <a:rPr lang="ar-SA" sz="2800" b="1"/>
              <a:t>داشته باشد و به هيچ وجه هيچگاه بالاي داکت مسدود نگردد</a:t>
            </a:r>
            <a:r>
              <a:rPr lang="en-US" sz="2800" b="1"/>
              <a:t> .</a:t>
            </a:r>
          </a:p>
          <a:p>
            <a:pPr algn="r"/>
            <a:endParaRPr lang="en-US" sz="2800" b="1"/>
          </a:p>
        </p:txBody>
      </p:sp>
    </p:spTree>
  </p:cSld>
  <p:clrMapOvr>
    <a:masterClrMapping/>
  </p:clrMapOvr>
  <p:transition spd="slow" advClick="0">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Rectangle 4"/>
          <p:cNvSpPr>
            <a:spLocks noChangeArrowheads="1"/>
          </p:cNvSpPr>
          <p:nvPr/>
        </p:nvSpPr>
        <p:spPr bwMode="auto">
          <a:xfrm>
            <a:off x="250825" y="1016000"/>
            <a:ext cx="8713788" cy="4789488"/>
          </a:xfrm>
          <a:prstGeom prst="rect">
            <a:avLst/>
          </a:prstGeom>
          <a:noFill/>
          <a:ln w="9525" algn="ctr">
            <a:noFill/>
            <a:miter lim="800000"/>
            <a:headEnd/>
            <a:tailEnd/>
          </a:ln>
          <a:effectLst/>
        </p:spPr>
        <p:txBody>
          <a:bodyPr>
            <a:spAutoFit/>
          </a:bodyPr>
          <a:lstStyle/>
          <a:p>
            <a:pPr algn="r"/>
            <a:r>
              <a:rPr lang="en-US" sz="2800" b="1"/>
              <a:t>• </a:t>
            </a:r>
            <a:r>
              <a:rPr lang="ar-SA" sz="2800" b="1"/>
              <a:t>دودكش‌ها را مرتباً بازرسي نمائيد و از آزاد</a:t>
            </a:r>
            <a:r>
              <a:rPr lang="fa-IR" sz="2800" b="1"/>
              <a:t> </a:t>
            </a:r>
            <a:r>
              <a:rPr lang="ar-SA" sz="2800" b="1"/>
              <a:t>بودن مسير دودكش اطمينان حاصل</a:t>
            </a:r>
            <a:r>
              <a:rPr lang="en-US" sz="2800" b="1"/>
              <a:t> </a:t>
            </a:r>
            <a:r>
              <a:rPr lang="ar-SA" sz="2800" b="1"/>
              <a:t>نمائيد</a:t>
            </a:r>
            <a:r>
              <a:rPr lang="en-US" sz="2800" b="1"/>
              <a:t>.</a:t>
            </a:r>
            <a:br>
              <a:rPr lang="en-US" sz="2800" b="1"/>
            </a:br>
            <a:r>
              <a:rPr lang="en-US" sz="2800" b="1"/>
              <a:t>  • </a:t>
            </a:r>
            <a:r>
              <a:rPr lang="ar-SA" sz="2800" b="1"/>
              <a:t>اطراف لوله‌هاي دودكش موجود در موتورخانه</a:t>
            </a:r>
            <a:r>
              <a:rPr lang="en-US" sz="2800" b="1"/>
              <a:t> </a:t>
            </a:r>
            <a:r>
              <a:rPr lang="ar-SA" sz="2800" b="1"/>
              <a:t>بايستي كاملاً آببندي گردد تا از نفوذ </a:t>
            </a:r>
            <a:r>
              <a:rPr lang="en-US" sz="2800" b="1"/>
              <a:t>          </a:t>
            </a:r>
            <a:r>
              <a:rPr lang="ar-SA" sz="2800" b="1"/>
              <a:t>گازمونواكسيد كربن</a:t>
            </a:r>
            <a:r>
              <a:rPr lang="en-US" sz="2800" b="1"/>
              <a:t> (CO) </a:t>
            </a:r>
            <a:r>
              <a:rPr lang="ar-SA" sz="2800" b="1"/>
              <a:t>به داخل بنا و يا</a:t>
            </a:r>
            <a:r>
              <a:rPr lang="en-US" sz="2800" b="1"/>
              <a:t> </a:t>
            </a:r>
            <a:r>
              <a:rPr lang="ar-SA" sz="2800" b="1"/>
              <a:t>موتورخانه جلوگيري شود</a:t>
            </a:r>
            <a:r>
              <a:rPr lang="en-US" sz="2800" b="1"/>
              <a:t>.</a:t>
            </a:r>
          </a:p>
          <a:p>
            <a:pPr algn="r"/>
            <a:r>
              <a:rPr lang="en-US" sz="2800" b="1"/>
              <a:t/>
            </a:r>
            <a:br>
              <a:rPr lang="en-US" sz="2800" b="1"/>
            </a:br>
            <a:r>
              <a:rPr lang="en-US" sz="2800" b="1"/>
              <a:t>• </a:t>
            </a:r>
            <a:r>
              <a:rPr lang="ar-SA" sz="2800" b="1"/>
              <a:t>در هنگام هرگونه ساخت و ساز</a:t>
            </a:r>
            <a:r>
              <a:rPr lang="en-US" sz="2800" b="1"/>
              <a:t> </a:t>
            </a:r>
            <a:r>
              <a:rPr lang="ar-SA" sz="2800" b="1"/>
              <a:t>مراقب باشيد ، مصالح ساختماني بداخل دودكشها ريخته </a:t>
            </a:r>
            <a:r>
              <a:rPr lang="en-US" sz="2800" b="1"/>
              <a:t>      </a:t>
            </a:r>
            <a:r>
              <a:rPr lang="ar-SA" sz="2800" b="1"/>
              <a:t>نشود و راه ورودي دودكش را مسدود</a:t>
            </a:r>
            <a:r>
              <a:rPr lang="en-US" sz="2800" b="1"/>
              <a:t> </a:t>
            </a:r>
            <a:r>
              <a:rPr lang="ar-SA" sz="2800" b="1"/>
              <a:t>نكرده باشد</a:t>
            </a:r>
            <a:r>
              <a:rPr lang="en-US" sz="2800" b="1"/>
              <a:t>.</a:t>
            </a:r>
            <a:br>
              <a:rPr lang="en-US" sz="2800" b="1"/>
            </a:br>
            <a:r>
              <a:rPr lang="en-US" sz="2800" b="1"/>
              <a:t> • </a:t>
            </a:r>
            <a:r>
              <a:rPr lang="ar-SA" sz="2800" b="1"/>
              <a:t>هر ساله قبل از روشن كردن وسائل گرمازا</a:t>
            </a:r>
            <a:r>
              <a:rPr lang="en-US" sz="2800" b="1"/>
              <a:t> </a:t>
            </a:r>
            <a:r>
              <a:rPr lang="ar-SA" sz="2800" b="1"/>
              <a:t>، مراقب باشيد مسير دودكش‌ها توسط پرنده </a:t>
            </a:r>
            <a:r>
              <a:rPr lang="en-US" sz="2800" b="1"/>
              <a:t>    </a:t>
            </a:r>
            <a:r>
              <a:rPr lang="ar-SA" sz="2800" b="1"/>
              <a:t>اي لانه‌سازي و مسدود نشده</a:t>
            </a:r>
            <a:r>
              <a:rPr lang="en-US" sz="2800" b="1"/>
              <a:t> </a:t>
            </a:r>
            <a:r>
              <a:rPr lang="ar-SA" sz="2800" b="1"/>
              <a:t>باشد</a:t>
            </a:r>
            <a:r>
              <a:rPr lang="en-US" sz="2800" b="1"/>
              <a:t>.</a:t>
            </a:r>
            <a:br>
              <a:rPr lang="en-US" sz="2800" b="1"/>
            </a:br>
            <a:r>
              <a:rPr lang="en-US" sz="2800" b="1"/>
              <a:t> • </a:t>
            </a:r>
            <a:r>
              <a:rPr lang="ar-SA" sz="2800" b="1"/>
              <a:t>بخش عمودي (خروجي) دودكش حداقل بايستي 3</a:t>
            </a:r>
            <a:r>
              <a:rPr lang="en-US" sz="2800" b="1"/>
              <a:t> </a:t>
            </a:r>
            <a:r>
              <a:rPr lang="ar-SA" sz="2800" b="1"/>
              <a:t>برابر بخش افقي درنظر گرفته شود و </a:t>
            </a:r>
            <a:r>
              <a:rPr lang="en-US" sz="2800" b="1"/>
              <a:t>    </a:t>
            </a:r>
            <a:r>
              <a:rPr lang="ar-SA" sz="2800" b="1"/>
              <a:t>حداقل ارتفاع بخش عمودي نبايستي از يك متر كمتر</a:t>
            </a:r>
            <a:r>
              <a:rPr lang="en-US" sz="2800" b="1"/>
              <a:t> </a:t>
            </a:r>
            <a:r>
              <a:rPr lang="ar-SA" sz="2800" b="1"/>
              <a:t>باشد</a:t>
            </a:r>
            <a:r>
              <a:rPr lang="en-US" sz="2800" b="1"/>
              <a:t>.</a:t>
            </a:r>
            <a:br>
              <a:rPr lang="en-US" sz="2800" b="1"/>
            </a:br>
            <a:r>
              <a:rPr lang="en-US" sz="2800" b="1"/>
              <a:t> • </a:t>
            </a:r>
            <a:r>
              <a:rPr lang="ar-SA" sz="2800" b="1"/>
              <a:t>از تغيير قطر در خروجي دودكش و كم كردن سايز</a:t>
            </a:r>
            <a:r>
              <a:rPr lang="en-US" sz="2800" b="1"/>
              <a:t> </a:t>
            </a:r>
            <a:r>
              <a:rPr lang="ar-SA" sz="2800" b="1"/>
              <a:t>آن خودداري نمائيد</a:t>
            </a:r>
            <a:r>
              <a:rPr lang="en-US" sz="2800" b="1"/>
              <a:t>. </a:t>
            </a:r>
          </a:p>
        </p:txBody>
      </p:sp>
    </p:spTree>
  </p:cSld>
  <p:clrMapOvr>
    <a:masterClrMapping/>
  </p:clrMapOvr>
  <p:transition spd="slow" advClick="0">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395288" y="646113"/>
            <a:ext cx="8424862" cy="5568950"/>
          </a:xfrm>
          <a:prstGeom prst="rect">
            <a:avLst/>
          </a:prstGeom>
          <a:noFill/>
          <a:ln w="9525">
            <a:noFill/>
            <a:miter lim="800000"/>
            <a:headEnd/>
            <a:tailEnd/>
          </a:ln>
          <a:effectLst/>
        </p:spPr>
        <p:txBody>
          <a:bodyPr anchor="ctr">
            <a:spAutoFit/>
          </a:bodyPr>
          <a:lstStyle/>
          <a:p>
            <a:pPr algn="r"/>
            <a:r>
              <a:rPr lang="en-US" b="1"/>
              <a:t>  • </a:t>
            </a:r>
            <a:r>
              <a:rPr lang="ar-SA" b="1"/>
              <a:t>جهت جلوگيري از پديده خطرساز</a:t>
            </a:r>
            <a:r>
              <a:rPr lang="en-US" b="1"/>
              <a:t> </a:t>
            </a:r>
            <a:r>
              <a:rPr lang="ar-SA" b="1" u="sng"/>
              <a:t>مکش معکوس</a:t>
            </a:r>
            <a:r>
              <a:rPr lang="ar-SA" b="1"/>
              <a:t> در ساختمانها لازم است بر روي قسمت زيرين درب ورودي هر آپارتمان از</a:t>
            </a:r>
            <a:r>
              <a:rPr lang="en-US" b="1"/>
              <a:t> </a:t>
            </a:r>
            <a:r>
              <a:rPr lang="ar-SA" b="1"/>
              <a:t>دريچه تهويه کرکره اي يا آيفوني مناسب به طول 50×20 سانتيمتر استفاده گردد . همچنين</a:t>
            </a:r>
            <a:r>
              <a:rPr lang="en-US" b="1"/>
              <a:t> </a:t>
            </a:r>
            <a:r>
              <a:rPr lang="ar-SA" b="1"/>
              <a:t>زير دربهاي ورودي اطاق خواب ها نيز حدود 3 تا 5 سانتيمتر بازباشد</a:t>
            </a:r>
            <a:r>
              <a:rPr lang="en-US" b="1"/>
              <a:t>.</a:t>
            </a:r>
            <a:br>
              <a:rPr lang="en-US" b="1"/>
            </a:br>
            <a:r>
              <a:rPr lang="en-US" b="1"/>
              <a:t>  • </a:t>
            </a:r>
            <a:r>
              <a:rPr lang="ar-SA" b="1"/>
              <a:t>انتهاي كليه دودكشها بايستي حداقل يك متر از سطح پشت بام بالاتر</a:t>
            </a:r>
            <a:r>
              <a:rPr lang="en-US" b="1"/>
              <a:t> </a:t>
            </a:r>
            <a:r>
              <a:rPr lang="ar-SA" b="1"/>
              <a:t>بوده و از ديوار‌ه‌هاي جانبي نيز حداقل يك متر فاصله داشته باشد و </a:t>
            </a:r>
            <a:r>
              <a:rPr lang="fa-IR" b="1"/>
              <a:t>حتما”</a:t>
            </a:r>
            <a:r>
              <a:rPr lang="en-US" b="1"/>
              <a:t> </a:t>
            </a:r>
            <a:r>
              <a:rPr lang="ar-SA" b="1"/>
              <a:t>ازکلاهک</a:t>
            </a:r>
            <a:r>
              <a:rPr lang="en-US" b="1"/>
              <a:t> </a:t>
            </a:r>
            <a:r>
              <a:rPr lang="en-US"/>
              <a:t>H</a:t>
            </a:r>
            <a:r>
              <a:rPr lang="ar-SA" b="1"/>
              <a:t>استفاده گردد</a:t>
            </a:r>
            <a:r>
              <a:rPr lang="en-US" b="1"/>
              <a:t>.</a:t>
            </a:r>
            <a:br>
              <a:rPr lang="en-US" b="1"/>
            </a:br>
            <a:r>
              <a:rPr lang="en-US" b="1"/>
              <a:t>  • </a:t>
            </a:r>
            <a:r>
              <a:rPr lang="ar-SA" b="1"/>
              <a:t>قسمت عمودي دودكش بايستي</a:t>
            </a:r>
            <a:r>
              <a:rPr lang="en-US" b="1"/>
              <a:t> </a:t>
            </a:r>
            <a:r>
              <a:rPr lang="ar-SA" b="1"/>
              <a:t>برروي پايه‌هاي مناسب قرارگيرد تا وزن آن به پايه منتقل شود </a:t>
            </a:r>
            <a:r>
              <a:rPr lang="fa-IR" b="1"/>
              <a:t>                       </a:t>
            </a:r>
            <a:r>
              <a:rPr lang="ar-SA" b="1"/>
              <a:t>و از كج شدن آن جلوگيري</a:t>
            </a:r>
            <a:r>
              <a:rPr lang="en-US" b="1"/>
              <a:t> </a:t>
            </a:r>
            <a:r>
              <a:rPr lang="ar-SA" b="1"/>
              <a:t>بعمل آيد. ضمناً بخش عمودي دودكش برروي نماها بايستي توسط بست‌هاي مناسب به ديوار</a:t>
            </a:r>
            <a:r>
              <a:rPr lang="en-US" b="1"/>
              <a:t> </a:t>
            </a:r>
            <a:r>
              <a:rPr lang="ar-SA" b="1"/>
              <a:t>محكم گردد. همچنين مراقب چرخش كلاهك به سمت زمين باشيد ، در اين صورت اينگونه</a:t>
            </a:r>
            <a:r>
              <a:rPr lang="en-US" b="1"/>
              <a:t> </a:t>
            </a:r>
            <a:r>
              <a:rPr lang="ar-SA" b="1"/>
              <a:t>دودكش‌ها كارآئي لازم را ندارند و عدم خروج گازهاي حاصل از احتراق جان شما را تهديد</a:t>
            </a:r>
            <a:r>
              <a:rPr lang="en-US" b="1"/>
              <a:t> </a:t>
            </a:r>
            <a:r>
              <a:rPr lang="ar-SA" b="1"/>
              <a:t>مي‌كند</a:t>
            </a:r>
            <a:r>
              <a:rPr lang="en-US" b="1"/>
              <a:t>. </a:t>
            </a:r>
            <a:endParaRPr lang="fa-IR" b="1"/>
          </a:p>
          <a:p>
            <a:pPr algn="r"/>
            <a:endParaRPr lang="fa-IR" b="1"/>
          </a:p>
          <a:p>
            <a:pPr algn="r"/>
            <a:endParaRPr lang="fa-IR" b="1"/>
          </a:p>
          <a:p>
            <a:r>
              <a:rPr lang="ar-SA" b="1"/>
              <a:t>رعايت موارد فوق موجب جلوگيري از پس زدن و بازگشت گازهاي</a:t>
            </a:r>
            <a:r>
              <a:rPr lang="en-US" b="1"/>
              <a:t/>
            </a:r>
            <a:br>
              <a:rPr lang="en-US" b="1"/>
            </a:br>
            <a:r>
              <a:rPr lang="ar-SA" b="1"/>
              <a:t>سمي وسايل گازسوز بداخل</a:t>
            </a:r>
            <a:r>
              <a:rPr lang="en-US" b="1"/>
              <a:t> </a:t>
            </a:r>
            <a:r>
              <a:rPr lang="ar-SA" b="1"/>
              <a:t>منازل (مکش معکوس) ميگردد</a:t>
            </a:r>
            <a:r>
              <a:rPr lang="en-US" b="1"/>
              <a:t>.</a:t>
            </a:r>
          </a:p>
          <a:p>
            <a:pPr algn="r"/>
            <a:endParaRPr lang="en-US" b="1"/>
          </a:p>
        </p:txBody>
      </p:sp>
    </p:spTree>
  </p:cSld>
  <p:clrMapOvr>
    <a:masterClrMapping/>
  </p:clrMapOvr>
  <p:transition spd="slow" advClick="0">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179388" y="141288"/>
            <a:ext cx="8569325" cy="6456362"/>
          </a:xfrm>
          <a:prstGeom prst="rect">
            <a:avLst/>
          </a:prstGeom>
          <a:noFill/>
          <a:ln w="9525">
            <a:noFill/>
            <a:miter lim="800000"/>
            <a:headEnd/>
            <a:tailEnd/>
          </a:ln>
          <a:effectLst/>
        </p:spPr>
        <p:txBody>
          <a:bodyPr anchor="ctr">
            <a:spAutoFit/>
          </a:bodyPr>
          <a:lstStyle/>
          <a:p>
            <a:pPr algn="r"/>
            <a:r>
              <a:rPr lang="en-US" sz="2200" b="1"/>
              <a:t>• </a:t>
            </a:r>
            <a:r>
              <a:rPr lang="ar-SA" sz="2200" b="1"/>
              <a:t>عبور دودكش ازفضاي داخل‌ سقف‌كاذب ‌و علي‌الخصوص حمام به دليل امكان پوسيدگي و</a:t>
            </a:r>
            <a:r>
              <a:rPr lang="en-US" sz="2200" b="1"/>
              <a:t> </a:t>
            </a:r>
            <a:r>
              <a:rPr lang="ar-SA" sz="2200" b="1"/>
              <a:t>نشت گاز منواكسيدكربن خطرناك‌ مي‌باشد</a:t>
            </a:r>
            <a:r>
              <a:rPr lang="en-US" sz="2200" b="1"/>
              <a:t>.</a:t>
            </a:r>
            <a:br>
              <a:rPr lang="en-US" sz="2200" b="1"/>
            </a:br>
            <a:r>
              <a:rPr lang="en-US" sz="2200" b="1"/>
              <a:t>  • </a:t>
            </a:r>
            <a:r>
              <a:rPr lang="ar-SA" sz="2200" b="1"/>
              <a:t>دمپر خروجي</a:t>
            </a:r>
            <a:r>
              <a:rPr lang="en-US" sz="2200" b="1"/>
              <a:t> </a:t>
            </a:r>
            <a:r>
              <a:rPr lang="ar-SA" sz="2200" b="1"/>
              <a:t>دودكش شومينه (قبل از روشن كردن) بايستي كنترل تا ازسلامت حركت دمپر (دريچه داخلي</a:t>
            </a:r>
            <a:r>
              <a:rPr lang="en-US" sz="2200" b="1"/>
              <a:t> </a:t>
            </a:r>
            <a:r>
              <a:rPr lang="ar-SA" sz="2200" b="1"/>
              <a:t>كه بتوسط زنجيرباز و بسته ميشود) و باز و بسته شدن آن اطمينان حاصل شود ، در صورت</a:t>
            </a:r>
            <a:r>
              <a:rPr lang="en-US" sz="2200" b="1"/>
              <a:t> </a:t>
            </a:r>
            <a:r>
              <a:rPr lang="ar-SA" sz="2200" b="1"/>
              <a:t>باز نشدن دمپر ، گاز منواكسيد كربن فضاي ساختمان را مسموم مي‌نمايد</a:t>
            </a:r>
            <a:r>
              <a:rPr lang="en-US" sz="2200" b="1"/>
              <a:t>. </a:t>
            </a:r>
            <a:br>
              <a:rPr lang="en-US" sz="2200" b="1"/>
            </a:br>
            <a:r>
              <a:rPr lang="en-US" sz="2200" b="1"/>
              <a:t>  • </a:t>
            </a:r>
            <a:r>
              <a:rPr lang="ar-SA" sz="2200" b="1"/>
              <a:t>جهت تأمين هواي مورد نياز وسايل گازسوز از قبيل</a:t>
            </a:r>
            <a:r>
              <a:rPr lang="en-US" sz="2200" b="1"/>
              <a:t> </a:t>
            </a:r>
            <a:r>
              <a:rPr lang="ar-SA" sz="2200" b="1"/>
              <a:t>آبگرمكن ديواري و بخاري درآپارتمانهاي محدود ضروري است دريچه تهويه اي در محل مناسب</a:t>
            </a:r>
            <a:r>
              <a:rPr lang="en-US" sz="2200" b="1"/>
              <a:t> </a:t>
            </a:r>
            <a:r>
              <a:rPr lang="ar-SA" sz="2200" b="1"/>
              <a:t>ترجيحاٌ پشت وسيله گازسوز كه به هواي آزاد مرتبط ميباشد تعبيه</a:t>
            </a:r>
            <a:r>
              <a:rPr lang="en-US" sz="2200" b="1"/>
              <a:t> </a:t>
            </a:r>
            <a:r>
              <a:rPr lang="ar-SA" sz="2200" b="1"/>
              <a:t>گردد</a:t>
            </a:r>
            <a:r>
              <a:rPr lang="en-US" sz="2200" b="1"/>
              <a:t>.</a:t>
            </a:r>
            <a:br>
              <a:rPr lang="en-US" sz="2200" b="1"/>
            </a:br>
            <a:r>
              <a:rPr lang="en-US" sz="2200" b="1"/>
              <a:t>  • </a:t>
            </a:r>
            <a:r>
              <a:rPr lang="ar-SA" sz="2200" b="1"/>
              <a:t>دودكش بايستي مجهز به بست نگهدارنده باشد و</a:t>
            </a:r>
            <a:r>
              <a:rPr lang="en-US" sz="2200" b="1"/>
              <a:t> </a:t>
            </a:r>
            <a:r>
              <a:rPr lang="ar-SA" sz="2200" b="1"/>
              <a:t>در محل خود محكم گردد</a:t>
            </a:r>
            <a:r>
              <a:rPr lang="en-US" sz="2200" b="1"/>
              <a:t>.</a:t>
            </a:r>
            <a:br>
              <a:rPr lang="en-US" sz="2200" b="1"/>
            </a:br>
            <a:r>
              <a:rPr lang="en-US" sz="2200" b="1"/>
              <a:t>  • </a:t>
            </a:r>
            <a:r>
              <a:rPr lang="ar-SA" sz="2200" b="1"/>
              <a:t>براي شومينه به دليل امكان</a:t>
            </a:r>
            <a:r>
              <a:rPr lang="en-US" sz="2200" b="1"/>
              <a:t> </a:t>
            </a:r>
            <a:r>
              <a:rPr lang="ar-SA" sz="2200" b="1"/>
              <a:t>پس‌زدن گازهاي حاصل از احتراق بهتر است از دودكش به قطر 15 سانتي متر استفاده</a:t>
            </a:r>
            <a:r>
              <a:rPr lang="en-US" sz="2200" b="1"/>
              <a:t> </a:t>
            </a:r>
            <a:r>
              <a:rPr lang="ar-SA" sz="2200" b="1"/>
              <a:t>كرد</a:t>
            </a:r>
            <a:r>
              <a:rPr lang="en-US" sz="2200" b="1"/>
              <a:t>.</a:t>
            </a:r>
            <a:br>
              <a:rPr lang="en-US" sz="2200" b="1"/>
            </a:br>
            <a:r>
              <a:rPr lang="en-US" sz="2200" b="1"/>
              <a:t>  • </a:t>
            </a:r>
            <a:r>
              <a:rPr lang="ar-SA" sz="2200" b="1"/>
              <a:t>حتي‌الامكان از دودكش‌هايي كه از پنجره به</a:t>
            </a:r>
            <a:r>
              <a:rPr lang="en-US" sz="2200" b="1"/>
              <a:t> </a:t>
            </a:r>
            <a:r>
              <a:rPr lang="ar-SA" sz="2200" b="1"/>
              <a:t>بيرون هدايت مي‌شوند بايستي اجتناب نمود. چنانچه ناچاراً دودكش از پنجره به بيرون</a:t>
            </a:r>
            <a:r>
              <a:rPr lang="en-US" sz="2200" b="1"/>
              <a:t> </a:t>
            </a:r>
            <a:r>
              <a:rPr lang="ar-SA" sz="2200" b="1"/>
              <a:t>هدايت شود بايد به روش صحيح و كاملاً محكم در محل خروج از پنجره مهار و مجهز به</a:t>
            </a:r>
            <a:r>
              <a:rPr lang="en-US" sz="2200" b="1"/>
              <a:t> </a:t>
            </a:r>
            <a:r>
              <a:rPr lang="ar-SA" sz="2200" b="1"/>
              <a:t>كلاهك شود و حداقل داراي 1 متر ارتفاع از محل خروج باشد. در صورتيكه هنگام</a:t>
            </a:r>
            <a:r>
              <a:rPr lang="en-US" sz="2200" b="1"/>
              <a:t> </a:t>
            </a:r>
            <a:r>
              <a:rPr lang="ar-SA" sz="2200" b="1"/>
              <a:t>بهره‌برداري و روشن بودن وسيله گازسوزبا آزمايش قرار دادن دست بر روي دودكش مشاهده</a:t>
            </a:r>
            <a:r>
              <a:rPr lang="en-US" sz="2200" b="1"/>
              <a:t> </a:t>
            </a:r>
            <a:r>
              <a:rPr lang="ar-SA" sz="2200" b="1"/>
              <a:t>گرديد كه دودكش مذكور سرد مي باشد از اين دودكش بايستي صرفنظر نموده و ضروري است</a:t>
            </a:r>
            <a:r>
              <a:rPr lang="en-US" sz="2200" b="1"/>
              <a:t> </a:t>
            </a:r>
            <a:r>
              <a:rPr lang="ar-SA" sz="2200" b="1"/>
              <a:t>دودكشي تعبيه گردد كه تا بالاي بام ادامه داشته باشد</a:t>
            </a:r>
            <a:r>
              <a:rPr lang="en-US" sz="2200" b="1"/>
              <a:t>.</a:t>
            </a:r>
            <a:br>
              <a:rPr lang="en-US" sz="2200" b="1"/>
            </a:br>
            <a:r>
              <a:rPr lang="en-US" sz="2200" b="1"/>
              <a:t>  • </a:t>
            </a:r>
            <a:r>
              <a:rPr lang="ar-SA" sz="2200" b="1"/>
              <a:t>اتصال خروجي دودكش به درز انبساط بين دو ساختمان مي‌تواند باعث نفوذ</a:t>
            </a:r>
            <a:r>
              <a:rPr lang="en-US" sz="2200" b="1"/>
              <a:t> </a:t>
            </a:r>
            <a:r>
              <a:rPr lang="ar-SA" sz="2200" b="1"/>
              <a:t>گاز منواكسيدكربن از منافذ به هر كدام از اين ساختمانها گردد</a:t>
            </a:r>
            <a:r>
              <a:rPr lang="en-US" sz="2200" b="1"/>
              <a:t>.</a:t>
            </a:r>
            <a:br>
              <a:rPr lang="en-US" sz="2200" b="1"/>
            </a:br>
            <a:r>
              <a:rPr lang="en-US" sz="2200" b="1"/>
              <a:t/>
            </a:r>
            <a:br>
              <a:rPr lang="en-US" sz="2200" b="1"/>
            </a:br>
            <a:endParaRPr lang="en-US" sz="2200" b="1"/>
          </a:p>
        </p:txBody>
      </p:sp>
    </p:spTree>
  </p:cSld>
  <p:clrMapOvr>
    <a:masterClrMapping/>
  </p:clrMapOvr>
  <p:transition spd="slow" advClick="0">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0" y="285750"/>
            <a:ext cx="9144000" cy="6791325"/>
          </a:xfrm>
          <a:prstGeom prst="rect">
            <a:avLst/>
          </a:prstGeom>
          <a:noFill/>
          <a:ln w="9525">
            <a:noFill/>
            <a:miter lim="800000"/>
            <a:headEnd/>
            <a:tailEnd/>
          </a:ln>
          <a:effectLst/>
        </p:spPr>
        <p:txBody>
          <a:bodyPr anchor="ctr">
            <a:spAutoFit/>
          </a:bodyPr>
          <a:lstStyle/>
          <a:p>
            <a:pPr algn="r"/>
            <a:r>
              <a:rPr lang="en-US" sz="2200" b="1"/>
              <a:t>•   </a:t>
            </a:r>
            <a:r>
              <a:rPr lang="ar-SA" sz="2200" b="1"/>
              <a:t>به منظور وجود هواي كافي و پرهيز از سوختن ناقص در وسايل گازسوز</a:t>
            </a:r>
            <a:r>
              <a:rPr lang="en-US" sz="2200" b="1"/>
              <a:t> </a:t>
            </a:r>
            <a:r>
              <a:rPr lang="ar-SA" sz="2200" b="1"/>
              <a:t>بايستي راه ورود هوا به </a:t>
            </a:r>
            <a:r>
              <a:rPr lang="en-US" sz="2200" b="1"/>
              <a:t> </a:t>
            </a:r>
            <a:r>
              <a:rPr lang="ar-SA" sz="2200" b="1"/>
              <a:t>داخل اتاق‌ها توسط </a:t>
            </a:r>
            <a:r>
              <a:rPr lang="en-US" sz="2200" b="1"/>
              <a:t>         </a:t>
            </a:r>
            <a:r>
              <a:rPr lang="ar-SA" sz="2200" b="1"/>
              <a:t>روزنه‌هاي مناسب (در زير درب‌ها، دريچه</a:t>
            </a:r>
            <a:r>
              <a:rPr lang="en-US" sz="2200" b="1"/>
              <a:t> </a:t>
            </a:r>
            <a:r>
              <a:rPr lang="ar-SA" sz="2200" b="1"/>
              <a:t>هاي كركره‌اي پايين درب‌ها و...) ايجاد </a:t>
            </a:r>
            <a:r>
              <a:rPr lang="en-US" sz="2200" b="1"/>
              <a:t> </a:t>
            </a:r>
            <a:r>
              <a:rPr lang="ar-SA" sz="2200" b="1"/>
              <a:t>شود. </a:t>
            </a:r>
            <a:r>
              <a:rPr lang="en-US" sz="2200" b="1"/>
              <a:t> </a:t>
            </a:r>
            <a:r>
              <a:rPr lang="ar-SA" sz="2200" b="1"/>
              <a:t>اين</a:t>
            </a:r>
            <a:r>
              <a:rPr lang="en-US" sz="2200" b="1"/>
              <a:t> </a:t>
            </a:r>
            <a:r>
              <a:rPr lang="ar-SA" sz="2200" b="1"/>
              <a:t>موضوع بويژه در اتاق‌هاي </a:t>
            </a:r>
            <a:r>
              <a:rPr lang="en-US" sz="2200" b="1"/>
              <a:t>     </a:t>
            </a:r>
            <a:r>
              <a:rPr lang="ar-SA" sz="2200" b="1"/>
              <a:t>كوچك و</a:t>
            </a:r>
            <a:r>
              <a:rPr lang="en-US" sz="2200" b="1"/>
              <a:t> </a:t>
            </a:r>
            <a:r>
              <a:rPr lang="ar-SA" sz="2200" b="1"/>
              <a:t>فضاهاي زيرزميني از اهميت و حساسيت فوق‌العاد</a:t>
            </a:r>
            <a:r>
              <a:rPr lang="fa-IR" sz="2200" b="1"/>
              <a:t>ه</a:t>
            </a:r>
            <a:r>
              <a:rPr lang="en-US" sz="2200" b="1"/>
              <a:t> </a:t>
            </a:r>
            <a:r>
              <a:rPr lang="ar-SA" sz="2200" b="1"/>
              <a:t>اي برخوردار </a:t>
            </a:r>
            <a:r>
              <a:rPr lang="en-US" sz="2200" b="1"/>
              <a:t> </a:t>
            </a:r>
            <a:r>
              <a:rPr lang="ar-SA" sz="2200" b="1"/>
              <a:t>است. در اين راستا لازم</a:t>
            </a:r>
            <a:r>
              <a:rPr lang="en-US" sz="2200" b="1"/>
              <a:t> </a:t>
            </a:r>
            <a:r>
              <a:rPr lang="ar-SA" sz="2200" b="1"/>
              <a:t>است توجه فرمائيد </a:t>
            </a:r>
            <a:r>
              <a:rPr lang="en-US" sz="2200" b="1"/>
              <a:t>     </a:t>
            </a:r>
            <a:r>
              <a:rPr lang="ar-SA" sz="2200" b="1"/>
              <a:t>كه معمولاً يك بخاري در حدود 15 برابر حجم</a:t>
            </a:r>
            <a:r>
              <a:rPr lang="en-US" sz="2200" b="1"/>
              <a:t> </a:t>
            </a:r>
            <a:r>
              <a:rPr lang="ar-SA" sz="2200" b="1"/>
              <a:t>گاز مصرفي به</a:t>
            </a:r>
            <a:r>
              <a:rPr lang="en-US" sz="2200" b="1"/>
              <a:t> </a:t>
            </a:r>
            <a:r>
              <a:rPr lang="ar-SA" sz="2200" b="1"/>
              <a:t>هواي تازه</a:t>
            </a:r>
            <a:r>
              <a:rPr lang="en-US" sz="2200" b="1"/>
              <a:t> </a:t>
            </a:r>
            <a:r>
              <a:rPr lang="ar-SA" sz="2200" b="1"/>
              <a:t>جهت سوختن نياز دارد.يك بخاري‌معمولي خانگي </a:t>
            </a:r>
            <a:r>
              <a:rPr lang="en-US" sz="2200" b="1"/>
              <a:t>    </a:t>
            </a:r>
            <a:r>
              <a:rPr lang="ar-SA" sz="2200" b="1"/>
              <a:t>بايستي درحدود 15متر مكعب در</a:t>
            </a:r>
            <a:r>
              <a:rPr lang="en-US" sz="2200" b="1"/>
              <a:t> </a:t>
            </a:r>
            <a:r>
              <a:rPr lang="ar-SA" sz="2200" b="1"/>
              <a:t>ساعت‌‌هواي</a:t>
            </a:r>
            <a:r>
              <a:rPr lang="en-US" sz="2200" b="1"/>
              <a:t> </a:t>
            </a:r>
            <a:r>
              <a:rPr lang="ar-SA" sz="2200" b="1"/>
              <a:t>تازه دريافت كند تاقادر به ‌سوزاندن مناسب گازطبيعي باشد. </a:t>
            </a:r>
            <a:r>
              <a:rPr lang="en-US" sz="2200" b="1"/>
              <a:t> </a:t>
            </a:r>
            <a:r>
              <a:rPr lang="ar-SA" sz="2200" b="1"/>
              <a:t>بنابراين </a:t>
            </a:r>
            <a:r>
              <a:rPr lang="en-US" sz="2200" b="1"/>
              <a:t>      </a:t>
            </a:r>
            <a:r>
              <a:rPr lang="ar-SA" sz="2200" b="1"/>
              <a:t>ملاحظه مي‌شودكه</a:t>
            </a:r>
            <a:r>
              <a:rPr lang="en-US" sz="2200" b="1"/>
              <a:t> </a:t>
            </a:r>
            <a:r>
              <a:rPr lang="ar-SA" sz="2200" b="1"/>
              <a:t>منافذ ورود هوا چه‌ تأثير حياتي در اين ‌رابطه دارند</a:t>
            </a:r>
            <a:r>
              <a:rPr lang="en-US" sz="2200" b="1"/>
              <a:t>.</a:t>
            </a:r>
            <a:br>
              <a:rPr lang="en-US" sz="2200" b="1"/>
            </a:br>
            <a:r>
              <a:rPr lang="en-US" sz="2200" b="1"/>
              <a:t> • </a:t>
            </a:r>
            <a:r>
              <a:rPr lang="ar-SA" sz="2200" b="1"/>
              <a:t>مسدودشدن‌دودكش‌لوازم‌گازسوز (حتي‌درحدجزئي)‌ باعث‌ناقص‌سوزي‌و</a:t>
            </a:r>
            <a:r>
              <a:rPr lang="en-US" sz="2200" b="1"/>
              <a:t> </a:t>
            </a:r>
            <a:r>
              <a:rPr lang="ar-SA" sz="2200" b="1"/>
              <a:t>پس‌زدن‌ گازهاي‌ سمي </a:t>
            </a:r>
            <a:r>
              <a:rPr lang="en-US" sz="2200" b="1"/>
              <a:t>                          </a:t>
            </a:r>
            <a:r>
              <a:rPr lang="ar-SA" sz="2200" b="1"/>
              <a:t>به‌فضاي اتاق مي‌شود. همواره از مسدود‌نبودن دودكش‌ها اطمينان</a:t>
            </a:r>
            <a:r>
              <a:rPr lang="en-US" sz="2200" b="1"/>
              <a:t> </a:t>
            </a:r>
            <a:r>
              <a:rPr lang="ar-SA" sz="2200" b="1"/>
              <a:t>حاصل فرمائيد</a:t>
            </a:r>
            <a:r>
              <a:rPr lang="en-US" sz="2200" b="1"/>
              <a:t>.</a:t>
            </a:r>
            <a:br>
              <a:rPr lang="en-US" sz="2200" b="1"/>
            </a:br>
            <a:r>
              <a:rPr lang="en-US" sz="2200" b="1"/>
              <a:t>  • </a:t>
            </a:r>
            <a:r>
              <a:rPr lang="ar-SA" sz="2200" b="1"/>
              <a:t>به منظور نصب دودكش وسايل</a:t>
            </a:r>
            <a:r>
              <a:rPr lang="en-US" sz="2200" b="1"/>
              <a:t> </a:t>
            </a:r>
            <a:r>
              <a:rPr lang="ar-SA" sz="2200" b="1"/>
              <a:t>گازسوزازکمترين تعداد زانو استفاده شود.زيرا در </a:t>
            </a:r>
            <a:r>
              <a:rPr lang="fa-IR" sz="2200" b="1"/>
              <a:t>غیر </a:t>
            </a:r>
            <a:r>
              <a:rPr lang="ar-SA" sz="2200" b="1"/>
              <a:t>اينصورت</a:t>
            </a:r>
            <a:r>
              <a:rPr lang="en-US" sz="2200" b="1"/>
              <a:t> </a:t>
            </a:r>
            <a:r>
              <a:rPr lang="ar-SA" sz="2200" b="1"/>
              <a:t>مكش ‌دودكش كم ‌شده ‌و </a:t>
            </a:r>
            <a:r>
              <a:rPr lang="en-US" sz="2200" b="1"/>
              <a:t>    </a:t>
            </a:r>
            <a:r>
              <a:rPr lang="ar-SA" sz="2200" b="1"/>
              <a:t>موجب</a:t>
            </a:r>
            <a:r>
              <a:rPr lang="en-US" sz="2200" b="1"/>
              <a:t> </a:t>
            </a:r>
            <a:r>
              <a:rPr lang="ar-SA" sz="2200" b="1"/>
              <a:t>پس‌زدگي گازهاي‌خطرناك حاصل ازاحتراق مي‌شود</a:t>
            </a:r>
            <a:r>
              <a:rPr lang="en-US" sz="2200" b="1"/>
              <a:t>.</a:t>
            </a:r>
            <a:br>
              <a:rPr lang="en-US" sz="2200" b="1"/>
            </a:br>
            <a:r>
              <a:rPr lang="en-US" sz="2200" b="1"/>
              <a:t>  • </a:t>
            </a:r>
            <a:r>
              <a:rPr lang="ar-SA" sz="2200" b="1"/>
              <a:t>توصيه</a:t>
            </a:r>
            <a:r>
              <a:rPr lang="en-US" sz="2200" b="1"/>
              <a:t> </a:t>
            </a:r>
            <a:r>
              <a:rPr lang="ar-SA" sz="2200" b="1"/>
              <a:t>مي‌شود در طراحي و ساخت ابنيه نوساز ، دودكش كليه وسايل گازسوز پيش‌بيني شود و </a:t>
            </a:r>
            <a:r>
              <a:rPr lang="en-US" sz="2200" b="1"/>
              <a:t> </a:t>
            </a:r>
            <a:r>
              <a:rPr lang="ar-SA" sz="2200" b="1"/>
              <a:t>نقشه</a:t>
            </a:r>
            <a:r>
              <a:rPr lang="en-US" sz="2200" b="1"/>
              <a:t> </a:t>
            </a:r>
            <a:r>
              <a:rPr lang="ar-SA" sz="2200" b="1"/>
              <a:t>مربوطه توسط </a:t>
            </a:r>
            <a:r>
              <a:rPr lang="en-US" sz="2200" b="1"/>
              <a:t>       </a:t>
            </a:r>
            <a:r>
              <a:rPr lang="ar-SA" sz="2200" b="1"/>
              <a:t>مهندس ناظر تأييد گردد. نصب دودكش بعد از اتمام پروژه بر روي نما در</a:t>
            </a:r>
            <a:r>
              <a:rPr lang="en-US" sz="2200" b="1"/>
              <a:t> </a:t>
            </a:r>
            <a:r>
              <a:rPr lang="ar-SA" sz="2200" b="1"/>
              <a:t>ساختمان‌هاي جديدالاحداث كاملاً بي‌مورد </a:t>
            </a:r>
            <a:r>
              <a:rPr lang="en-US" sz="2200" b="1"/>
              <a:t>       </a:t>
            </a:r>
            <a:r>
              <a:rPr lang="ar-SA" sz="2200" b="1"/>
              <a:t>مي‌باشد</a:t>
            </a:r>
            <a:r>
              <a:rPr lang="en-US" sz="2200" b="1"/>
              <a:t>.</a:t>
            </a:r>
            <a:br>
              <a:rPr lang="en-US" sz="2200" b="1"/>
            </a:br>
            <a:r>
              <a:rPr lang="en-US" sz="2200" b="1"/>
              <a:t>  • </a:t>
            </a:r>
            <a:r>
              <a:rPr lang="ar-SA" sz="2200" b="1"/>
              <a:t>مراقب باشيد البسه آويزان شده شما در تراس ، دودكش همسايه پايين را مسدود</a:t>
            </a:r>
            <a:r>
              <a:rPr lang="en-US" sz="2200" b="1"/>
              <a:t> </a:t>
            </a:r>
            <a:r>
              <a:rPr lang="ar-SA" sz="2200" b="1"/>
              <a:t>ننمايد</a:t>
            </a:r>
            <a:r>
              <a:rPr lang="en-US" sz="2200" b="1"/>
              <a:t>.</a:t>
            </a:r>
            <a:br>
              <a:rPr lang="en-US" sz="2200" b="1"/>
            </a:br>
            <a:r>
              <a:rPr lang="en-US" sz="2200" b="1"/>
              <a:t>  • </a:t>
            </a:r>
            <a:r>
              <a:rPr lang="ar-SA" sz="2200" b="1"/>
              <a:t>دودكش و اتصالات مربوطه در حياط خلوت و</a:t>
            </a:r>
            <a:r>
              <a:rPr lang="en-US" sz="2200" b="1"/>
              <a:t> </a:t>
            </a:r>
            <a:r>
              <a:rPr lang="ar-SA" sz="2200" b="1"/>
              <a:t>داكتها بايستي حتماً داراي بست و تكيه‌گاه </a:t>
            </a:r>
            <a:r>
              <a:rPr lang="en-US" sz="2200" b="1"/>
              <a:t> </a:t>
            </a:r>
            <a:r>
              <a:rPr lang="ar-SA" sz="2200" b="1"/>
              <a:t>مناسب باشد</a:t>
            </a:r>
            <a:r>
              <a:rPr lang="en-US" sz="2200" b="1"/>
              <a:t>.</a:t>
            </a:r>
            <a:br>
              <a:rPr lang="en-US" sz="2200" b="1"/>
            </a:br>
            <a:r>
              <a:rPr lang="en-US" sz="2200" b="1"/>
              <a:t>  • </a:t>
            </a:r>
            <a:r>
              <a:rPr lang="ar-SA" sz="2200" b="1"/>
              <a:t>دودكش‌هاي آجري به دليل نفوذ گاز از درزها به ساير قسمت‌ها خطرساز</a:t>
            </a:r>
            <a:r>
              <a:rPr lang="en-US" sz="2200" b="1"/>
              <a:t> </a:t>
            </a:r>
            <a:r>
              <a:rPr lang="ar-SA" sz="2200" b="1"/>
              <a:t>مي‌باشد</a:t>
            </a:r>
            <a:r>
              <a:rPr lang="en-US" sz="2200" b="1"/>
              <a:t>.</a:t>
            </a:r>
            <a:br>
              <a:rPr lang="en-US" sz="2200" b="1"/>
            </a:br>
            <a:r>
              <a:rPr lang="en-US" sz="2200" b="1"/>
              <a:t>  • </a:t>
            </a:r>
            <a:r>
              <a:rPr lang="ar-SA" sz="2200" b="1"/>
              <a:t>دودكش شوفاژ براساس ظرفيت مربوطه و بايستي</a:t>
            </a:r>
            <a:r>
              <a:rPr lang="en-US" sz="2200" b="1"/>
              <a:t> </a:t>
            </a:r>
            <a:r>
              <a:rPr lang="ar-SA" sz="2200" b="1"/>
              <a:t>داراي قطر مناسب باشد.ضمناً حداقل قطر براي كمترين مصرف </a:t>
            </a:r>
            <a:r>
              <a:rPr lang="en-US" sz="2200" b="1"/>
              <a:t>        </a:t>
            </a:r>
            <a:r>
              <a:rPr lang="ar-SA" sz="2200" b="1"/>
              <a:t>دستگاههاي شوفاژ لوله به</a:t>
            </a:r>
            <a:r>
              <a:rPr lang="en-US" sz="2200" b="1"/>
              <a:t> </a:t>
            </a:r>
            <a:r>
              <a:rPr lang="ar-SA" sz="2200" b="1"/>
              <a:t>قطر</a:t>
            </a:r>
            <a:r>
              <a:rPr lang="en-US" sz="2200" b="1"/>
              <a:t>  </a:t>
            </a:r>
            <a:r>
              <a:rPr lang="ar-SA" sz="2200" b="1" u="sng"/>
              <a:t>20</a:t>
            </a:r>
            <a:r>
              <a:rPr lang="en-US" sz="2200" b="1" u="sng"/>
              <a:t> </a:t>
            </a:r>
            <a:r>
              <a:rPr lang="ar-SA" sz="2200" b="1"/>
              <a:t> سانتيمتر پيشنهاد مي‌شود</a:t>
            </a:r>
            <a:r>
              <a:rPr lang="en-US" sz="2200" b="1"/>
              <a:t>.</a:t>
            </a:r>
            <a:br>
              <a:rPr lang="en-US" sz="2200" b="1"/>
            </a:br>
            <a:r>
              <a:rPr lang="en-US" sz="2200" b="1"/>
              <a:t/>
            </a:r>
            <a:br>
              <a:rPr lang="en-US" sz="2200" b="1"/>
            </a:br>
            <a:endParaRPr lang="en-US" sz="2200" b="1"/>
          </a:p>
        </p:txBody>
      </p:sp>
    </p:spTree>
  </p:cSld>
  <p:clrMapOvr>
    <a:masterClrMapping/>
  </p:clrMapOvr>
  <p:transition spd="slow" advClick="0">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250825" y="301625"/>
            <a:ext cx="8713788" cy="6497638"/>
          </a:xfrm>
          <a:prstGeom prst="rect">
            <a:avLst/>
          </a:prstGeom>
          <a:noFill/>
          <a:ln w="9525">
            <a:noFill/>
            <a:miter lim="800000"/>
            <a:headEnd/>
            <a:tailEnd/>
          </a:ln>
          <a:effectLst/>
        </p:spPr>
        <p:txBody>
          <a:bodyPr anchor="ctr">
            <a:spAutoFit/>
          </a:bodyPr>
          <a:lstStyle/>
          <a:p>
            <a:pPr algn="r"/>
            <a:r>
              <a:rPr lang="en-US" sz="2800" b="1"/>
              <a:t>• </a:t>
            </a:r>
            <a:r>
              <a:rPr lang="ar-SA" sz="2800" b="1"/>
              <a:t>براي كليه آبگرمكن</a:t>
            </a:r>
            <a:r>
              <a:rPr lang="en-US" sz="2800" b="1"/>
              <a:t> </a:t>
            </a:r>
            <a:r>
              <a:rPr lang="ar-SA" sz="2800" b="1"/>
              <a:t>‌هاي ديواري دودكش به قطر 15 سانتيمتر به بالا پيشنهاد </a:t>
            </a:r>
            <a:r>
              <a:rPr lang="en-US" sz="2800" b="1"/>
              <a:t>            </a:t>
            </a:r>
            <a:r>
              <a:rPr lang="ar-SA" sz="2800" b="1"/>
              <a:t>مي‌شود</a:t>
            </a:r>
            <a:r>
              <a:rPr lang="en-US" sz="2800" b="1"/>
              <a:t>.</a:t>
            </a:r>
            <a:br>
              <a:rPr lang="en-US" sz="2800" b="1"/>
            </a:br>
            <a:r>
              <a:rPr lang="en-US" sz="2800" b="1"/>
              <a:t>  • </a:t>
            </a:r>
            <a:r>
              <a:rPr lang="ar-SA" sz="2800" b="1"/>
              <a:t>دريچه دودكش بايستي بالاتر از وسيله گازسوز قرارگيرد و نصب هرگونه</a:t>
            </a:r>
            <a:r>
              <a:rPr lang="en-US" sz="2800" b="1"/>
              <a:t> </a:t>
            </a:r>
            <a:r>
              <a:rPr lang="ar-SA" sz="2800" b="1"/>
              <a:t>دودكش از </a:t>
            </a:r>
            <a:r>
              <a:rPr lang="en-US" sz="2800" b="1"/>
              <a:t>           </a:t>
            </a:r>
            <a:r>
              <a:rPr lang="ar-SA" sz="2800" b="1"/>
              <a:t>ارتفاع دستگاه به سمت ارتفاع پائين‌تر (شيب از وسيله گازسوز به سمت زمين</a:t>
            </a:r>
            <a:r>
              <a:rPr lang="en-US" sz="2800"/>
              <a:t>(</a:t>
            </a:r>
            <a:r>
              <a:rPr lang="ar-SA" sz="2800" b="1"/>
              <a:t>جداً</a:t>
            </a:r>
            <a:r>
              <a:rPr lang="en-US" sz="2800" b="1"/>
              <a:t>        </a:t>
            </a:r>
            <a:r>
              <a:rPr lang="ar-SA" sz="2800" b="1"/>
              <a:t>خطرناك مي‌باشد و موجب پس‌زدن محصولات ‌سمي احتراق مي گردد</a:t>
            </a:r>
            <a:r>
              <a:rPr lang="en-US" sz="2800" b="1"/>
              <a:t>.</a:t>
            </a:r>
            <a:br>
              <a:rPr lang="en-US" sz="2800" b="1"/>
            </a:br>
            <a:r>
              <a:rPr lang="en-US" sz="2800" b="1"/>
              <a:t>  • </a:t>
            </a:r>
            <a:r>
              <a:rPr lang="ar-SA" sz="2800" b="1"/>
              <a:t>به‌ ازاي‌ هر زانوي ْ90 در دودكش ، لازم ‌است به ارتفاع بخش ‌عمودي</a:t>
            </a:r>
            <a:r>
              <a:rPr lang="en-US" sz="2800" b="1"/>
              <a:t> </a:t>
            </a:r>
            <a:r>
              <a:rPr lang="ar-SA" sz="2800" b="1"/>
              <a:t>اضافه‌ گردد</a:t>
            </a:r>
            <a:r>
              <a:rPr lang="en-US" sz="2800" b="1"/>
              <a:t>.</a:t>
            </a:r>
            <a:br>
              <a:rPr lang="en-US" sz="2800" b="1"/>
            </a:br>
            <a:r>
              <a:rPr lang="en-US" sz="2800" b="1"/>
              <a:t>  • </a:t>
            </a:r>
            <a:r>
              <a:rPr lang="ar-SA" sz="2800" b="1"/>
              <a:t>حتي‌الامكان در آپارتمان‌هاي زير 50</a:t>
            </a:r>
            <a:r>
              <a:rPr lang="en-US" sz="2800" b="1"/>
              <a:t> </a:t>
            </a:r>
            <a:r>
              <a:rPr lang="ar-SA" sz="2800" b="1"/>
              <a:t>متر مربع سيستم گرمايش بوسيله شوفاژ</a:t>
            </a:r>
            <a:r>
              <a:rPr lang="en-US" sz="2800" b="1"/>
              <a:t> </a:t>
            </a:r>
            <a:r>
              <a:rPr lang="ar-SA" sz="2800" b="1"/>
              <a:t>انجام </a:t>
            </a:r>
            <a:r>
              <a:rPr lang="en-US" sz="2800" b="1"/>
              <a:t>       </a:t>
            </a:r>
            <a:r>
              <a:rPr lang="ar-SA" sz="2800" b="1"/>
              <a:t>شود و از وسايل گرمايشي همچون بخاري يا</a:t>
            </a:r>
            <a:r>
              <a:rPr lang="en-US" sz="2800" b="1"/>
              <a:t> </a:t>
            </a:r>
            <a:r>
              <a:rPr lang="ar-SA" sz="2800" b="1"/>
              <a:t>آبگرمکن ديواري استفاده</a:t>
            </a:r>
            <a:r>
              <a:rPr lang="en-US" sz="2800" b="1"/>
              <a:t> </a:t>
            </a:r>
            <a:r>
              <a:rPr lang="ar-SA" sz="2800" b="1"/>
              <a:t>نشود</a:t>
            </a:r>
            <a:r>
              <a:rPr lang="en-US" sz="2800" b="1"/>
              <a:t>.</a:t>
            </a:r>
            <a:br>
              <a:rPr lang="en-US" sz="2800" b="1"/>
            </a:br>
            <a:r>
              <a:rPr lang="en-US" sz="2800" b="1"/>
              <a:t>  • </a:t>
            </a:r>
            <a:r>
              <a:rPr lang="ar-SA" sz="2800" b="1"/>
              <a:t>ساخت حمام در كنار</a:t>
            </a:r>
            <a:r>
              <a:rPr lang="en-US" sz="2800" b="1"/>
              <a:t> </a:t>
            </a:r>
            <a:r>
              <a:rPr lang="fa-IR" sz="2800" b="1"/>
              <a:t>موتور خانه حرارت مرکزی</a:t>
            </a:r>
            <a:r>
              <a:rPr lang="ar-SA" sz="2800" b="1"/>
              <a:t> خطرناك و حادثه سازمي‌باشد</a:t>
            </a:r>
            <a:r>
              <a:rPr lang="en-US" sz="2800" b="1"/>
              <a:t>.</a:t>
            </a:r>
            <a:br>
              <a:rPr lang="en-US" sz="2800" b="1"/>
            </a:br>
            <a:r>
              <a:rPr lang="en-US" sz="2800" b="1"/>
              <a:t> • </a:t>
            </a:r>
            <a:r>
              <a:rPr lang="ar-SA" sz="2800" b="1"/>
              <a:t>نصب دو وسيله</a:t>
            </a:r>
            <a:r>
              <a:rPr lang="en-US" sz="2800" b="1"/>
              <a:t> </a:t>
            </a:r>
            <a:r>
              <a:rPr lang="ar-SA" sz="2800" b="1"/>
              <a:t>گاز سوز شومينه و بخاري در آپارتمانهاي كوچك و استفاده </a:t>
            </a:r>
            <a:r>
              <a:rPr lang="en-US" sz="2800" b="1"/>
              <a:t>                 </a:t>
            </a:r>
            <a:r>
              <a:rPr lang="ar-SA" sz="2800" b="1"/>
              <a:t>همزمان از آنها مي‌تواند</a:t>
            </a:r>
            <a:r>
              <a:rPr lang="en-US" sz="2800" b="1"/>
              <a:t> </a:t>
            </a:r>
            <a:r>
              <a:rPr lang="ar-SA" sz="2800" b="1"/>
              <a:t>احتمالاٌ آثار زيانباري را به بار آورد</a:t>
            </a:r>
            <a:r>
              <a:rPr lang="en-US" sz="2800" b="1"/>
              <a:t>.</a:t>
            </a:r>
            <a:br>
              <a:rPr lang="en-US" sz="2800" b="1"/>
            </a:br>
            <a:r>
              <a:rPr lang="en-US" sz="2800" b="1"/>
              <a:t> • </a:t>
            </a:r>
            <a:r>
              <a:rPr lang="ar-SA" sz="2800" b="1"/>
              <a:t>نسبت به</a:t>
            </a:r>
            <a:r>
              <a:rPr lang="en-US" sz="2800" b="1"/>
              <a:t> </a:t>
            </a:r>
            <a:r>
              <a:rPr lang="ar-SA" sz="2800" b="1"/>
              <a:t>مشاهده شعله زرد رنگ در وسائل گازسوز بي‌تفاوت نباشيد چون اين </a:t>
            </a:r>
            <a:r>
              <a:rPr lang="en-US" sz="2800" b="1"/>
              <a:t>           </a:t>
            </a:r>
            <a:r>
              <a:rPr lang="ar-SA" sz="2800" b="1"/>
              <a:t>مشكل ناشي از نرسيدن</a:t>
            </a:r>
            <a:r>
              <a:rPr lang="en-US" sz="2800" b="1"/>
              <a:t> </a:t>
            </a:r>
            <a:r>
              <a:rPr lang="ar-SA" sz="2800" b="1"/>
              <a:t>هواي كافي يا نقص در دستگاه گازسوز و... مي‌باشد</a:t>
            </a:r>
            <a:r>
              <a:rPr lang="en-US" sz="2800" b="1"/>
              <a:t>.</a:t>
            </a:r>
            <a:br>
              <a:rPr lang="en-US" sz="2800" b="1"/>
            </a:br>
            <a:r>
              <a:rPr lang="en-US" sz="2800" b="1"/>
              <a:t/>
            </a:r>
            <a:br>
              <a:rPr lang="en-US" sz="2800" b="1"/>
            </a:br>
            <a:endParaRPr lang="en-US" sz="2800" b="1"/>
          </a:p>
        </p:txBody>
      </p:sp>
    </p:spTree>
  </p:cSld>
  <p:clrMapOvr>
    <a:masterClrMapping/>
  </p:clrMapOvr>
  <p:transition spd="slow" advClick="0">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50825" y="55563"/>
            <a:ext cx="8642350" cy="6757987"/>
          </a:xfrm>
          <a:prstGeom prst="rect">
            <a:avLst/>
          </a:prstGeom>
          <a:noFill/>
          <a:ln w="9525">
            <a:noFill/>
            <a:miter lim="800000"/>
            <a:headEnd/>
            <a:tailEnd/>
          </a:ln>
          <a:effectLst/>
        </p:spPr>
        <p:txBody>
          <a:bodyPr anchor="ctr">
            <a:spAutoFit/>
          </a:bodyPr>
          <a:lstStyle/>
          <a:p>
            <a:pPr algn="r"/>
            <a:r>
              <a:rPr lang="en-US" sz="2300" b="1"/>
              <a:t>  • </a:t>
            </a:r>
            <a:r>
              <a:rPr lang="ar-SA" sz="2300" b="1"/>
              <a:t>هرگونه نشتي لوله‌هاي آب گرم‌خطرناك مي‌باشد چون در اين صورت باعث مدام سوزي</a:t>
            </a:r>
            <a:r>
              <a:rPr lang="en-US" sz="2300" b="1"/>
              <a:t> </a:t>
            </a:r>
            <a:r>
              <a:rPr lang="ar-SA" sz="2300" b="1"/>
              <a:t>آبگرمكن </a:t>
            </a:r>
            <a:r>
              <a:rPr lang="en-US" sz="2300" b="1"/>
              <a:t>     </a:t>
            </a:r>
            <a:r>
              <a:rPr lang="ar-SA" sz="2300" b="1"/>
              <a:t>گازي مي‌شود. اين‌موضوع باعث مصرف سوخت ‌بيشتر، اكسيژن بيشتر و در نهايت</a:t>
            </a:r>
            <a:r>
              <a:rPr lang="en-US" sz="2300" b="1"/>
              <a:t> </a:t>
            </a:r>
            <a:r>
              <a:rPr lang="ar-SA" sz="2300" b="1"/>
              <a:t>خطراحتمالي </a:t>
            </a:r>
            <a:r>
              <a:rPr lang="en-US" sz="2300" b="1"/>
              <a:t>          </a:t>
            </a:r>
            <a:r>
              <a:rPr lang="ar-SA" sz="2300" b="1"/>
              <a:t>مي‌شود</a:t>
            </a:r>
            <a:r>
              <a:rPr lang="en-US" sz="2300" b="1"/>
              <a:t>.</a:t>
            </a:r>
            <a:br>
              <a:rPr lang="en-US" sz="2300" b="1"/>
            </a:br>
            <a:r>
              <a:rPr lang="en-US" sz="2300" b="1"/>
              <a:t>  • </a:t>
            </a:r>
            <a:r>
              <a:rPr lang="ar-SA" sz="2300" b="1"/>
              <a:t>اگر در منزل دچار سردرد ،</a:t>
            </a:r>
            <a:r>
              <a:rPr lang="en-US" sz="2300" b="1"/>
              <a:t> </a:t>
            </a:r>
            <a:r>
              <a:rPr lang="ar-SA" sz="2300" b="1"/>
              <a:t>سرگيجه ، تهوع و ... مي‌شويد علت در وسايل گازسوز نيز ميتواند باشد. معمولاً </a:t>
            </a:r>
            <a:r>
              <a:rPr lang="en-US" sz="2300" b="1"/>
              <a:t>     </a:t>
            </a:r>
            <a:r>
              <a:rPr lang="ar-SA" sz="2300" b="1"/>
              <a:t>در اثر</a:t>
            </a:r>
            <a:r>
              <a:rPr lang="en-US" sz="2300" b="1"/>
              <a:t> </a:t>
            </a:r>
            <a:r>
              <a:rPr lang="ar-SA" sz="2300" b="1"/>
              <a:t>نبودن هواي كافي‌وعيوب وسايل‌گازسوز عمل احتراق مختل مي گردد و گازهاي مضر و خطرناك</a:t>
            </a:r>
            <a:r>
              <a:rPr lang="en-US" sz="2300" b="1"/>
              <a:t>     </a:t>
            </a:r>
            <a:r>
              <a:rPr lang="ar-SA" sz="2300" b="1"/>
              <a:t>توليد و در سطح خانه پخش مي‌شودكه موجب عوارض بعدي مي گردد</a:t>
            </a:r>
            <a:r>
              <a:rPr lang="en-US" sz="2300" b="1"/>
              <a:t>.</a:t>
            </a:r>
            <a:br>
              <a:rPr lang="en-US" sz="2300" b="1"/>
            </a:br>
            <a:r>
              <a:rPr lang="en-US" sz="2300" b="1"/>
              <a:t>  • </a:t>
            </a:r>
            <a:r>
              <a:rPr lang="ar-SA" sz="2300" b="1"/>
              <a:t>داكت مسير دودكش‌ها و آپارتمان‌ها در بالاي بام و طبقه همكف (در</a:t>
            </a:r>
            <a:r>
              <a:rPr lang="en-US" sz="2300" b="1"/>
              <a:t> </a:t>
            </a:r>
            <a:r>
              <a:rPr lang="ar-SA" sz="2300" b="1"/>
              <a:t>ابتدا و انتها) حتي‌الامكان </a:t>
            </a:r>
            <a:r>
              <a:rPr lang="en-US" sz="2300" b="1"/>
              <a:t>           </a:t>
            </a:r>
            <a:r>
              <a:rPr lang="ar-SA" sz="2300" b="1"/>
              <a:t>بايستي باز و به فضاي آزاد راه داشته باشد تا اگر نشتي</a:t>
            </a:r>
            <a:r>
              <a:rPr lang="en-US" sz="2300" b="1"/>
              <a:t> </a:t>
            </a:r>
            <a:r>
              <a:rPr lang="ar-SA" sz="2300" b="1"/>
              <a:t>در مسير دودكش بوجود آمد به بيرون هدايت </a:t>
            </a:r>
            <a:r>
              <a:rPr lang="en-US" sz="2300" b="1"/>
              <a:t>     </a:t>
            </a:r>
            <a:r>
              <a:rPr lang="ar-SA" sz="2300" b="1"/>
              <a:t>شود و به داخل ساختمان نفوذ</a:t>
            </a:r>
            <a:r>
              <a:rPr lang="en-US" sz="2300" b="1"/>
              <a:t> </a:t>
            </a:r>
            <a:r>
              <a:rPr lang="ar-SA" sz="2300" b="1"/>
              <a:t>نكند</a:t>
            </a:r>
            <a:r>
              <a:rPr lang="en-US" sz="2300" b="1"/>
              <a:t>.</a:t>
            </a:r>
            <a:br>
              <a:rPr lang="en-US" sz="2300" b="1"/>
            </a:br>
            <a:r>
              <a:rPr lang="en-US" sz="2300" b="1"/>
              <a:t>  • </a:t>
            </a:r>
            <a:r>
              <a:rPr lang="ar-SA" sz="2300" b="1"/>
              <a:t>براي پكيج منازل بدليل مصرف بالاحتي‌الامكان</a:t>
            </a:r>
            <a:r>
              <a:rPr lang="en-US" sz="2300" b="1"/>
              <a:t> </a:t>
            </a:r>
            <a:r>
              <a:rPr lang="ar-SA" sz="2300" b="1"/>
              <a:t>بايستي از دودكش به قطر </a:t>
            </a:r>
            <a:r>
              <a:rPr lang="ar-SA" sz="2300" b="1" u="sng"/>
              <a:t>15</a:t>
            </a:r>
            <a:r>
              <a:rPr lang="ar-SA" sz="2300" b="1"/>
              <a:t> سانتي‌مترو بيشتر </a:t>
            </a:r>
            <a:r>
              <a:rPr lang="en-US" sz="2300" b="1"/>
              <a:t>         </a:t>
            </a:r>
            <a:r>
              <a:rPr lang="ar-SA" sz="2300" b="1"/>
              <a:t>استفاده شود</a:t>
            </a:r>
            <a:r>
              <a:rPr lang="en-US" sz="2300" b="1"/>
              <a:t>.</a:t>
            </a:r>
            <a:br>
              <a:rPr lang="en-US" sz="2300" b="1"/>
            </a:br>
            <a:r>
              <a:rPr lang="en-US" sz="2300" b="1"/>
              <a:t>  • </a:t>
            </a:r>
            <a:r>
              <a:rPr lang="ar-SA" sz="2300" b="1"/>
              <a:t>استفاده از زانوهاي متوالي براي عبـور دودكش عمودي از مجــاور</a:t>
            </a:r>
            <a:r>
              <a:rPr lang="en-US" sz="2300" b="1"/>
              <a:t> </a:t>
            </a:r>
            <a:r>
              <a:rPr lang="ar-SA" sz="2300" b="1"/>
              <a:t>شناژهاي افقي (حالت</a:t>
            </a:r>
            <a:r>
              <a:rPr lang="en-US" sz="2300" b="1"/>
              <a:t> </a:t>
            </a:r>
            <a:r>
              <a:rPr lang="en-US" sz="2300"/>
              <a:t>U</a:t>
            </a:r>
            <a:r>
              <a:rPr lang="en-US" sz="2300" b="1"/>
              <a:t>) </a:t>
            </a:r>
            <a:r>
              <a:rPr lang="ar-SA" sz="2300" b="1"/>
              <a:t>باعث </a:t>
            </a:r>
            <a:r>
              <a:rPr lang="en-US" sz="2300" b="1"/>
              <a:t>     </a:t>
            </a:r>
            <a:r>
              <a:rPr lang="ar-SA" sz="2300" b="1"/>
              <a:t>كم كردن كارآئي دودكش مي‌شود . قبل از بتون‌ريزي در</a:t>
            </a:r>
            <a:r>
              <a:rPr lang="en-US" sz="2300" b="1"/>
              <a:t> </a:t>
            </a:r>
            <a:r>
              <a:rPr lang="ar-SA" sz="2300" b="1"/>
              <a:t>ساخت منازل مسير دودكش را انتخاب </a:t>
            </a:r>
            <a:r>
              <a:rPr lang="en-US" sz="2300" b="1"/>
              <a:t>        </a:t>
            </a:r>
            <a:r>
              <a:rPr lang="ar-SA" sz="2300" b="1"/>
              <a:t>نمائيد</a:t>
            </a:r>
            <a:r>
              <a:rPr lang="en-US" sz="2300" b="1"/>
              <a:t>.</a:t>
            </a:r>
            <a:br>
              <a:rPr lang="en-US" sz="2300" b="1"/>
            </a:br>
            <a:r>
              <a:rPr lang="en-US" sz="2300" b="1"/>
              <a:t>  • </a:t>
            </a:r>
            <a:r>
              <a:rPr lang="ar-SA" sz="2300" b="1"/>
              <a:t>استفاده</a:t>
            </a:r>
            <a:r>
              <a:rPr lang="en-US" sz="2300" b="1"/>
              <a:t> </a:t>
            </a:r>
            <a:r>
              <a:rPr lang="ar-SA" sz="2300" b="1"/>
              <a:t>از گچ و مصالح ساختماني براي پركردن فواصل و درزهاي ما بين دودكشها در داخل ديوار</a:t>
            </a:r>
            <a:r>
              <a:rPr lang="en-US" sz="2300" b="1"/>
              <a:t>         </a:t>
            </a:r>
            <a:r>
              <a:rPr lang="ar-SA" sz="2300" b="1"/>
              <a:t>ساختمان موجب گرفتگي گرديده وحوادث بسياري را باعث شده است از اين كار جداً خودداري</a:t>
            </a:r>
            <a:r>
              <a:rPr lang="en-US" sz="2300" b="1"/>
              <a:t> </a:t>
            </a:r>
            <a:r>
              <a:rPr lang="ar-SA" sz="2300" b="1"/>
              <a:t>نمائيد</a:t>
            </a:r>
            <a:r>
              <a:rPr lang="en-US" sz="2300" b="1"/>
              <a:t>. </a:t>
            </a:r>
            <a:br>
              <a:rPr lang="en-US" sz="2300" b="1"/>
            </a:br>
            <a:r>
              <a:rPr lang="en-US" sz="2300" b="1"/>
              <a:t>  • </a:t>
            </a:r>
            <a:r>
              <a:rPr lang="ar-SA" sz="2300" b="1"/>
              <a:t>استفاده از سطل آب و قراردادن دودكش در آن</a:t>
            </a:r>
            <a:r>
              <a:rPr lang="en-US" sz="2300" b="1"/>
              <a:t> </a:t>
            </a:r>
            <a:r>
              <a:rPr lang="ar-SA" sz="2300" b="1"/>
              <a:t>جهت تصفيه گازهاي سمي به جاي نصب دودكش </a:t>
            </a:r>
            <a:r>
              <a:rPr lang="en-US" sz="2300" b="1"/>
              <a:t>     </a:t>
            </a:r>
            <a:r>
              <a:rPr lang="ar-SA" sz="2300" b="1"/>
              <a:t>استاندارد خطري جدي براي مصرف‌كنندگان گاز</a:t>
            </a:r>
            <a:r>
              <a:rPr lang="en-US" sz="2300" b="1"/>
              <a:t> </a:t>
            </a:r>
            <a:r>
              <a:rPr lang="ar-SA" sz="2300" b="1"/>
              <a:t>طبيعي (حتي در فضاهاي كوچك نظير مغازه و فروشگاه) </a:t>
            </a:r>
            <a:r>
              <a:rPr lang="en-US" sz="2300" b="1"/>
              <a:t>    </a:t>
            </a:r>
            <a:r>
              <a:rPr lang="ar-SA" sz="2300" b="1"/>
              <a:t>مي‌باشد. حوادث مرگباري از اين</a:t>
            </a:r>
            <a:r>
              <a:rPr lang="en-US" sz="2300" b="1"/>
              <a:t> </a:t>
            </a:r>
            <a:r>
              <a:rPr lang="ar-SA" sz="2300" b="1"/>
              <a:t>باور غلط تاكنون بروز كرده است</a:t>
            </a:r>
            <a:r>
              <a:rPr lang="en-US" sz="2300" b="1"/>
              <a:t>. </a:t>
            </a:r>
          </a:p>
        </p:txBody>
      </p:sp>
    </p:spTree>
  </p:cSld>
  <p:clrMapOvr>
    <a:masterClrMapping/>
  </p:clrMapOvr>
  <p:transition spd="slow" advClick="0">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4111625" y="3081338"/>
            <a:ext cx="325438" cy="701675"/>
          </a:xfrm>
          <a:prstGeom prst="rect">
            <a:avLst/>
          </a:prstGeom>
          <a:noFill/>
          <a:ln w="9525">
            <a:noFill/>
            <a:miter lim="800000"/>
            <a:headEnd/>
            <a:tailEnd/>
          </a:ln>
          <a:effectLst/>
        </p:spPr>
        <p:txBody>
          <a:bodyPr wrap="none" anchor="ctr">
            <a:spAutoFit/>
          </a:bodyPr>
          <a:lstStyle/>
          <a:p>
            <a:r>
              <a:rPr lang="en-US" sz="4000" b="1">
                <a:solidFill>
                  <a:srgbClr val="A4220C"/>
                </a:solidFill>
                <a:cs typeface="B Titr" pitchFamily="2" charset="-78"/>
              </a:rPr>
              <a:t> </a:t>
            </a:r>
            <a:endParaRPr lang="en-US" sz="4000">
              <a:solidFill>
                <a:srgbClr val="A4220C"/>
              </a:solidFill>
              <a:cs typeface="B Titr" pitchFamily="2" charset="-78"/>
            </a:endParaRPr>
          </a:p>
        </p:txBody>
      </p:sp>
      <p:sp>
        <p:nvSpPr>
          <p:cNvPr id="41989" name="Cloud"/>
          <p:cNvSpPr>
            <a:spLocks noChangeAspect="1" noEditPoints="1" noChangeArrowheads="1"/>
          </p:cNvSpPr>
          <p:nvPr/>
        </p:nvSpPr>
        <p:spPr bwMode="auto">
          <a:xfrm>
            <a:off x="684213" y="765175"/>
            <a:ext cx="7561262" cy="50673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lgn="r"/>
            <a:endParaRPr lang="fa-IR" b="1"/>
          </a:p>
          <a:p>
            <a:pPr algn="r"/>
            <a:endParaRPr lang="fa-IR" b="1"/>
          </a:p>
          <a:p>
            <a:pPr algn="r"/>
            <a:endParaRPr lang="fa-IR" b="1"/>
          </a:p>
          <a:p>
            <a:pPr algn="r"/>
            <a:endParaRPr lang="fa-IR" b="1"/>
          </a:p>
          <a:p>
            <a:r>
              <a:rPr lang="ar-SA" sz="4000" b="1">
                <a:solidFill>
                  <a:srgbClr val="A4220C"/>
                </a:solidFill>
                <a:cs typeface="B Titr" pitchFamily="2" charset="-78"/>
              </a:rPr>
              <a:t>آزمايش دودکش</a:t>
            </a:r>
            <a:endParaRPr lang="en-US" sz="4000" b="1">
              <a:solidFill>
                <a:srgbClr val="A4220C"/>
              </a:solidFill>
              <a:cs typeface="B Titr" pitchFamily="2" charset="-78"/>
            </a:endParaRPr>
          </a:p>
        </p:txBody>
      </p:sp>
    </p:spTree>
  </p:cSld>
  <p:clrMapOvr>
    <a:masterClrMapping/>
  </p:clrMapOvr>
  <p:transition spd="slow" advClick="0">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250825" y="311150"/>
            <a:ext cx="8642350" cy="6070600"/>
          </a:xfrm>
          <a:prstGeom prst="rect">
            <a:avLst/>
          </a:prstGeom>
          <a:noFill/>
          <a:ln w="9525">
            <a:noFill/>
            <a:miter lim="800000"/>
            <a:headEnd/>
            <a:tailEnd/>
          </a:ln>
          <a:effectLst/>
        </p:spPr>
        <p:txBody>
          <a:bodyPr anchor="ctr">
            <a:spAutoFit/>
          </a:bodyPr>
          <a:lstStyle/>
          <a:p>
            <a:r>
              <a:rPr lang="ar-SA" sz="2800" b="1">
                <a:solidFill>
                  <a:srgbClr val="A4220C"/>
                </a:solidFill>
              </a:rPr>
              <a:t>براي اطمينان از صحت عملكرد دودكش 3 آزمايش آسان ذيل را مي‌توان</a:t>
            </a:r>
            <a:r>
              <a:rPr lang="en-US" sz="2800" b="1">
                <a:solidFill>
                  <a:srgbClr val="A4220C"/>
                </a:solidFill>
              </a:rPr>
              <a:t> </a:t>
            </a:r>
            <a:r>
              <a:rPr lang="ar-SA" sz="2800" b="1">
                <a:solidFill>
                  <a:srgbClr val="A4220C"/>
                </a:solidFill>
              </a:rPr>
              <a:t>انجام داد</a:t>
            </a:r>
            <a:r>
              <a:rPr lang="en-US" sz="2800" b="1">
                <a:solidFill>
                  <a:srgbClr val="A4220C"/>
                </a:solidFill>
              </a:rPr>
              <a:t>.</a:t>
            </a:r>
            <a:br>
              <a:rPr lang="en-US" sz="2800" b="1">
                <a:solidFill>
                  <a:srgbClr val="A4220C"/>
                </a:solidFill>
              </a:rPr>
            </a:br>
            <a:endParaRPr lang="en-US" sz="2800" b="1">
              <a:solidFill>
                <a:srgbClr val="A4220C"/>
              </a:solidFill>
            </a:endParaRPr>
          </a:p>
          <a:p>
            <a:pPr algn="r"/>
            <a:r>
              <a:rPr lang="en-US" sz="2800" b="1">
                <a:solidFill>
                  <a:srgbClr val="A4220C"/>
                </a:solidFill>
              </a:rPr>
              <a:t>  </a:t>
            </a:r>
            <a:r>
              <a:rPr lang="fa-IR" sz="2800" b="1">
                <a:solidFill>
                  <a:srgbClr val="A4220C"/>
                </a:solidFill>
              </a:rPr>
              <a:t>1-</a:t>
            </a:r>
            <a:r>
              <a:rPr lang="en-US" sz="2800" b="1">
                <a:solidFill>
                  <a:srgbClr val="A4220C"/>
                </a:solidFill>
              </a:rPr>
              <a:t> </a:t>
            </a:r>
            <a:r>
              <a:rPr lang="ar-SA" sz="2800" b="1">
                <a:solidFill>
                  <a:srgbClr val="A4220C"/>
                </a:solidFill>
              </a:rPr>
              <a:t>ساده‌ترين آزمايش هر دودكش دست‌زدن و لمس آن</a:t>
            </a:r>
            <a:r>
              <a:rPr lang="en-US" sz="2800" b="1">
                <a:solidFill>
                  <a:srgbClr val="A4220C"/>
                </a:solidFill>
              </a:rPr>
              <a:t> </a:t>
            </a:r>
            <a:r>
              <a:rPr lang="ar-SA" sz="2800" b="1">
                <a:solidFill>
                  <a:srgbClr val="A4220C"/>
                </a:solidFill>
              </a:rPr>
              <a:t>است. سردي دودكش نشانه عدم عبور گازهاي سمي حاصل از احتراق وسيله گازسوز و زنگ خطري</a:t>
            </a:r>
            <a:r>
              <a:rPr lang="en-US" sz="2800" b="1">
                <a:solidFill>
                  <a:srgbClr val="A4220C"/>
                </a:solidFill>
              </a:rPr>
              <a:t> </a:t>
            </a:r>
            <a:r>
              <a:rPr lang="ar-SA" sz="2800" b="1">
                <a:solidFill>
                  <a:srgbClr val="A4220C"/>
                </a:solidFill>
              </a:rPr>
              <a:t>براي شما مي‌باشد. وقتي وسيله گازسوز کارمي کند بايستي دودکش داغ باشد و نوک</a:t>
            </a:r>
            <a:r>
              <a:rPr lang="en-US" sz="2800" b="1">
                <a:solidFill>
                  <a:srgbClr val="A4220C"/>
                </a:solidFill>
              </a:rPr>
              <a:t> </a:t>
            </a:r>
            <a:r>
              <a:rPr lang="ar-SA" sz="2800" b="1">
                <a:solidFill>
                  <a:srgbClr val="A4220C"/>
                </a:solidFill>
              </a:rPr>
              <a:t>انگشتان داغي آنرا حس کند</a:t>
            </a:r>
            <a:r>
              <a:rPr lang="en-US" sz="2800" b="1">
                <a:solidFill>
                  <a:srgbClr val="A4220C"/>
                </a:solidFill>
              </a:rPr>
              <a:t>.</a:t>
            </a:r>
            <a:br>
              <a:rPr lang="en-US" sz="2800" b="1">
                <a:solidFill>
                  <a:srgbClr val="A4220C"/>
                </a:solidFill>
              </a:rPr>
            </a:br>
            <a:r>
              <a:rPr lang="en-US" sz="2800" b="1">
                <a:solidFill>
                  <a:srgbClr val="A4220C"/>
                </a:solidFill>
              </a:rPr>
              <a:t> </a:t>
            </a:r>
            <a:r>
              <a:rPr lang="fa-IR" sz="2800" b="1">
                <a:solidFill>
                  <a:srgbClr val="A4220C"/>
                </a:solidFill>
              </a:rPr>
              <a:t>2-</a:t>
            </a:r>
            <a:r>
              <a:rPr lang="en-US" sz="2800" b="1">
                <a:solidFill>
                  <a:srgbClr val="A4220C"/>
                </a:solidFill>
              </a:rPr>
              <a:t> </a:t>
            </a:r>
            <a:r>
              <a:rPr lang="ar-SA" sz="2800" b="1">
                <a:solidFill>
                  <a:srgbClr val="A4220C"/>
                </a:solidFill>
              </a:rPr>
              <a:t>آزمايش بعدي استفاده از</a:t>
            </a:r>
            <a:r>
              <a:rPr lang="en-US" sz="2800" b="1">
                <a:solidFill>
                  <a:srgbClr val="A4220C"/>
                </a:solidFill>
              </a:rPr>
              <a:t> </a:t>
            </a:r>
            <a:r>
              <a:rPr lang="ar-SA" sz="2800" b="1">
                <a:solidFill>
                  <a:srgbClr val="A4220C"/>
                </a:solidFill>
              </a:rPr>
              <a:t>شمع و يا شعله كبريت در محل دريچه و مبدأ دودكش در اتاق (محل مصرف) مي‌باشد . با</a:t>
            </a:r>
            <a:r>
              <a:rPr lang="en-US" sz="2800" b="1">
                <a:solidFill>
                  <a:srgbClr val="A4220C"/>
                </a:solidFill>
              </a:rPr>
              <a:t> </a:t>
            </a:r>
            <a:r>
              <a:rPr lang="ar-SA" sz="2800" b="1">
                <a:solidFill>
                  <a:srgbClr val="A4220C"/>
                </a:solidFill>
              </a:rPr>
              <a:t>قرار دادن كبريت روشن درابتداي دريچه بايستي شعله به سمت داخل دودكش كشيده شود</a:t>
            </a:r>
            <a:r>
              <a:rPr lang="en-US" sz="2800" b="1">
                <a:solidFill>
                  <a:srgbClr val="A4220C"/>
                </a:solidFill>
              </a:rPr>
              <a:t> . </a:t>
            </a:r>
            <a:r>
              <a:rPr lang="ar-SA" sz="2800" b="1">
                <a:solidFill>
                  <a:srgbClr val="A4220C"/>
                </a:solidFill>
              </a:rPr>
              <a:t>اين موضوع نشانه كـاركردن و مكش مناسب دودكش و در صورتيكه تغييري در شعله ايجـاد</a:t>
            </a:r>
            <a:r>
              <a:rPr lang="en-US" sz="2800" b="1">
                <a:solidFill>
                  <a:srgbClr val="A4220C"/>
                </a:solidFill>
              </a:rPr>
              <a:t> </a:t>
            </a:r>
            <a:r>
              <a:rPr lang="ar-SA" sz="2800" b="1">
                <a:solidFill>
                  <a:srgbClr val="A4220C"/>
                </a:solidFill>
              </a:rPr>
              <a:t>نشود نشان دهنده عدم مکش مناسب دودكش مي‌باشد</a:t>
            </a:r>
            <a:r>
              <a:rPr lang="en-US" sz="2800" b="1">
                <a:solidFill>
                  <a:srgbClr val="A4220C"/>
                </a:solidFill>
              </a:rPr>
              <a:t>.</a:t>
            </a:r>
            <a:br>
              <a:rPr lang="en-US" sz="2800" b="1">
                <a:solidFill>
                  <a:srgbClr val="A4220C"/>
                </a:solidFill>
              </a:rPr>
            </a:br>
            <a:r>
              <a:rPr lang="en-US" sz="2800" b="1">
                <a:solidFill>
                  <a:srgbClr val="A4220C"/>
                </a:solidFill>
              </a:rPr>
              <a:t>  </a:t>
            </a:r>
            <a:r>
              <a:rPr lang="fa-IR" sz="2800" b="1">
                <a:solidFill>
                  <a:srgbClr val="A4220C"/>
                </a:solidFill>
              </a:rPr>
              <a:t>3-</a:t>
            </a:r>
            <a:r>
              <a:rPr lang="en-US" sz="2800" b="1">
                <a:solidFill>
                  <a:srgbClr val="A4220C"/>
                </a:solidFill>
              </a:rPr>
              <a:t> </a:t>
            </a:r>
            <a:r>
              <a:rPr lang="ar-SA" sz="2800" b="1">
                <a:solidFill>
                  <a:srgbClr val="A4220C"/>
                </a:solidFill>
              </a:rPr>
              <a:t>هنگام خريد و يا اجاره خانه و قبل از وصل وسايل گازسوز به دودکش،مسير دودكش‌ها را</a:t>
            </a:r>
            <a:r>
              <a:rPr lang="en-US" sz="2800" b="1">
                <a:solidFill>
                  <a:srgbClr val="A4220C"/>
                </a:solidFill>
              </a:rPr>
              <a:t> </a:t>
            </a:r>
            <a:r>
              <a:rPr lang="ar-SA" sz="2800" b="1">
                <a:solidFill>
                  <a:srgbClr val="A4220C"/>
                </a:solidFill>
              </a:rPr>
              <a:t>بايك وزنه و طناب محكم از پشت‌بام تا محل دريچه و مبدأدودکش كنترل نمائيد تا از</a:t>
            </a:r>
            <a:r>
              <a:rPr lang="en-US" sz="2800" b="1">
                <a:solidFill>
                  <a:srgbClr val="A4220C"/>
                </a:solidFill>
              </a:rPr>
              <a:t> </a:t>
            </a:r>
            <a:r>
              <a:rPr lang="ar-SA" sz="2800" b="1">
                <a:solidFill>
                  <a:srgbClr val="A4220C"/>
                </a:solidFill>
              </a:rPr>
              <a:t>بازبودن آن كاملاً مطمئن شويد</a:t>
            </a:r>
            <a:r>
              <a:rPr lang="en-US" sz="2800" b="1">
                <a:solidFill>
                  <a:srgbClr val="A4220C"/>
                </a:solidFill>
              </a:rPr>
              <a:t>. </a:t>
            </a:r>
          </a:p>
        </p:txBody>
      </p:sp>
    </p:spTree>
  </p:cSld>
  <p:clrMapOvr>
    <a:masterClrMapping/>
  </p:clrMapOvr>
  <p:transition spd="slow" advClick="0">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0" name="Rectangle 6"/>
          <p:cNvSpPr>
            <a:spLocks noChangeArrowheads="1"/>
          </p:cNvSpPr>
          <p:nvPr/>
        </p:nvSpPr>
        <p:spPr bwMode="auto">
          <a:xfrm>
            <a:off x="323850" y="333375"/>
            <a:ext cx="8312150" cy="457200"/>
          </a:xfrm>
          <a:prstGeom prst="rect">
            <a:avLst/>
          </a:prstGeom>
          <a:noFill/>
          <a:ln w="9525" algn="ctr">
            <a:noFill/>
            <a:miter lim="800000"/>
            <a:headEnd/>
            <a:tailEnd/>
          </a:ln>
          <a:effectLst/>
        </p:spPr>
        <p:txBody>
          <a:bodyPr wrap="none" anchor="ctr">
            <a:spAutoFit/>
          </a:bodyPr>
          <a:lstStyle/>
          <a:p>
            <a:pPr algn="l" rtl="0"/>
            <a:r>
              <a:rPr lang="ar-SA" b="1"/>
              <a:t>قبل از راه اندازی وسیله گاز سوزمجهز به دود کش موارد </a:t>
            </a:r>
            <a:r>
              <a:rPr lang="fa-IR" b="1"/>
              <a:t>زیر</a:t>
            </a:r>
            <a:r>
              <a:rPr lang="ar-SA" b="1"/>
              <a:t> را در مورد دود کش بررسی و کنترل نمائید</a:t>
            </a:r>
            <a:r>
              <a:rPr lang="ar-SA"/>
              <a:t> .</a:t>
            </a:r>
            <a:r>
              <a:rPr lang="fa-IR" b="1"/>
              <a:t> </a:t>
            </a:r>
          </a:p>
        </p:txBody>
      </p:sp>
      <p:sp>
        <p:nvSpPr>
          <p:cNvPr id="180231" name="PubOvalCallout"/>
          <p:cNvSpPr>
            <a:spLocks noEditPoints="1" noChangeArrowheads="1"/>
          </p:cNvSpPr>
          <p:nvPr/>
        </p:nvSpPr>
        <p:spPr bwMode="auto">
          <a:xfrm rot="16200000">
            <a:off x="657225" y="719138"/>
            <a:ext cx="1860550" cy="2095500"/>
          </a:xfrm>
          <a:custGeom>
            <a:avLst/>
            <a:gdLst>
              <a:gd name="G0" fmla="+- 0 0 0"/>
              <a:gd name="G1" fmla="+- 3944 0 0"/>
              <a:gd name="T0" fmla="*/ 10800 w 21600"/>
              <a:gd name="T1" fmla="*/ 0 h 21600"/>
              <a:gd name="T2" fmla="*/ 0 w 21600"/>
              <a:gd name="T3" fmla="*/ 8105 h 21600"/>
              <a:gd name="T4" fmla="*/ 3944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3944"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eaVert"/>
          <a:lstStyle/>
          <a:p>
            <a:r>
              <a:rPr lang="fa-IR" sz="2000" b="1"/>
              <a:t>کنترل نمائید که مسیر دود کش کاملا” باز است </a:t>
            </a:r>
            <a:endParaRPr lang="en-US" sz="2000" b="1"/>
          </a:p>
        </p:txBody>
      </p:sp>
      <p:sp>
        <p:nvSpPr>
          <p:cNvPr id="180232" name="PubOvalCallout"/>
          <p:cNvSpPr>
            <a:spLocks noEditPoints="1" noChangeArrowheads="1"/>
          </p:cNvSpPr>
          <p:nvPr/>
        </p:nvSpPr>
        <p:spPr bwMode="auto">
          <a:xfrm rot="554391">
            <a:off x="6370638" y="981075"/>
            <a:ext cx="2233612" cy="1600200"/>
          </a:xfrm>
          <a:custGeom>
            <a:avLst/>
            <a:gdLst>
              <a:gd name="G0" fmla="+- 0 0 0"/>
              <a:gd name="G1" fmla="+- 0 0 0"/>
              <a:gd name="T0" fmla="*/ 10800 w 21600"/>
              <a:gd name="T1" fmla="*/ 0 h 21600"/>
              <a:gd name="T2" fmla="*/ 0 w 21600"/>
              <a:gd name="T3" fmla="*/ 8105 h 21600"/>
              <a:gd name="T4" fmla="*/ 0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0"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r"/>
            <a:r>
              <a:rPr lang="fa-IR" sz="1800" b="1"/>
              <a:t>کنترل نمائید دودکش دارای نشتی نباشد</a:t>
            </a:r>
            <a:r>
              <a:rPr lang="fa-IR" b="1"/>
              <a:t>.</a:t>
            </a:r>
            <a:endParaRPr lang="en-US" b="1"/>
          </a:p>
        </p:txBody>
      </p:sp>
      <p:sp>
        <p:nvSpPr>
          <p:cNvPr id="180233" name="PubOvalCallout"/>
          <p:cNvSpPr>
            <a:spLocks noEditPoints="1" noChangeArrowheads="1"/>
          </p:cNvSpPr>
          <p:nvPr/>
        </p:nvSpPr>
        <p:spPr bwMode="auto">
          <a:xfrm rot="15446318">
            <a:off x="1027112" y="3302001"/>
            <a:ext cx="1566863" cy="2252662"/>
          </a:xfrm>
          <a:custGeom>
            <a:avLst/>
            <a:gdLst>
              <a:gd name="G0" fmla="+- 0 0 0"/>
              <a:gd name="G1" fmla="+- 12995 0 0"/>
              <a:gd name="T0" fmla="*/ 10800 w 21600"/>
              <a:gd name="T1" fmla="*/ 0 h 21600"/>
              <a:gd name="T2" fmla="*/ 0 w 21600"/>
              <a:gd name="T3" fmla="*/ 8105 h 21600"/>
              <a:gd name="T4" fmla="*/ 12995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2995"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eaVert"/>
          <a:lstStyle/>
          <a:p>
            <a:pPr algn="r"/>
            <a:r>
              <a:rPr lang="fa-IR" sz="2000" b="1"/>
              <a:t>کنتر ل نمائید دود کشها دچار پارگی نشود </a:t>
            </a:r>
            <a:endParaRPr lang="en-US" sz="2000" b="1"/>
          </a:p>
        </p:txBody>
      </p:sp>
      <p:sp>
        <p:nvSpPr>
          <p:cNvPr id="180234" name="PubOvalCallout"/>
          <p:cNvSpPr>
            <a:spLocks noEditPoints="1" noChangeArrowheads="1"/>
          </p:cNvSpPr>
          <p:nvPr/>
        </p:nvSpPr>
        <p:spPr bwMode="auto">
          <a:xfrm rot="6199402">
            <a:off x="6695281" y="3177382"/>
            <a:ext cx="1658937" cy="2736850"/>
          </a:xfrm>
          <a:custGeom>
            <a:avLst/>
            <a:gdLst>
              <a:gd name="G0" fmla="+- 0 0 0"/>
              <a:gd name="G1" fmla="+- 4768 0 0"/>
              <a:gd name="T0" fmla="*/ 10800 w 21600"/>
              <a:gd name="T1" fmla="*/ 0 h 21600"/>
              <a:gd name="T2" fmla="*/ 0 w 21600"/>
              <a:gd name="T3" fmla="*/ 8105 h 21600"/>
              <a:gd name="T4" fmla="*/ 4768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4768"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rot="10800000" vert="eaVert"/>
          <a:lstStyle/>
          <a:p>
            <a:r>
              <a:rPr lang="fa-IR" sz="2000" b="1"/>
              <a:t>کنترل نمائید مسیر دود کش را از نظر بوی نامطبوع </a:t>
            </a:r>
            <a:endParaRPr lang="en-US" sz="2000" b="1"/>
          </a:p>
        </p:txBody>
      </p:sp>
      <p:graphicFrame>
        <p:nvGraphicFramePr>
          <p:cNvPr id="180235" name="Object 11"/>
          <p:cNvGraphicFramePr>
            <a:graphicFrameLocks noChangeAspect="1"/>
          </p:cNvGraphicFramePr>
          <p:nvPr/>
        </p:nvGraphicFramePr>
        <p:xfrm>
          <a:off x="2981325" y="1557338"/>
          <a:ext cx="3246438" cy="2817812"/>
        </p:xfrm>
        <a:graphic>
          <a:graphicData uri="http://schemas.openxmlformats.org/presentationml/2006/ole">
            <p:oleObj spid="_x0000_s180235" name="Bitmap Image" r:id="rId3" imgW="3390476" imgH="2943636" progId="PBrush">
              <p:embed/>
            </p:oleObj>
          </a:graphicData>
        </a:graphic>
      </p:graphicFrame>
    </p:spTree>
  </p:cSld>
  <p:clrMapOvr>
    <a:masterClrMapping/>
  </p:clrMapOvr>
  <p:transition spd="slow"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403350" y="2371725"/>
            <a:ext cx="6408738" cy="1920875"/>
          </a:xfrm>
          <a:prstGeom prst="rect">
            <a:avLst/>
          </a:prstGeom>
          <a:noFill/>
          <a:ln w="9525">
            <a:noFill/>
            <a:miter lim="800000"/>
            <a:headEnd/>
            <a:tailEnd/>
          </a:ln>
          <a:effectLst/>
        </p:spPr>
        <p:txBody>
          <a:bodyPr anchor="ctr">
            <a:spAutoFit/>
          </a:bodyPr>
          <a:lstStyle/>
          <a:p>
            <a:r>
              <a:rPr lang="ar-SA" sz="4000" b="1">
                <a:solidFill>
                  <a:srgbClr val="006600"/>
                </a:solidFill>
                <a:cs typeface="B Kamran" pitchFamily="2" charset="-78"/>
              </a:rPr>
              <a:t>قبل از اينكه وسائل گاز سوز خود را به سيستم لوله كشي گاز طبيعي وصل نماييد لازم است به چند نكته مهم توجه داشته باشيد</a:t>
            </a:r>
            <a:endParaRPr lang="ar-SA" sz="4000">
              <a:solidFill>
                <a:schemeClr val="tx1"/>
              </a:solidFill>
              <a:cs typeface="Arial" charset="0"/>
            </a:endParaRPr>
          </a:p>
        </p:txBody>
      </p:sp>
    </p:spTree>
  </p:cSld>
  <p:clrMapOvr>
    <a:masterClrMapping/>
  </p:clrMapOvr>
  <p:transition spd="slow" advClick="0">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179388" y="68263"/>
            <a:ext cx="8856662" cy="6838950"/>
          </a:xfrm>
          <a:prstGeom prst="rect">
            <a:avLst/>
          </a:prstGeom>
          <a:noFill/>
          <a:ln w="9525">
            <a:noFill/>
            <a:miter lim="800000"/>
            <a:headEnd/>
            <a:tailEnd/>
          </a:ln>
          <a:effectLst/>
        </p:spPr>
        <p:txBody>
          <a:bodyPr anchor="ctr">
            <a:spAutoFit/>
          </a:bodyPr>
          <a:lstStyle/>
          <a:p>
            <a:pPr algn="r">
              <a:buFontTx/>
              <a:buChar char="•"/>
              <a:tabLst>
                <a:tab pos="134938" algn="l"/>
                <a:tab pos="457200" algn="l"/>
              </a:tabLst>
            </a:pPr>
            <a:r>
              <a:rPr lang="ar-SA" sz="2600" b="1">
                <a:solidFill>
                  <a:srgbClr val="A4220C"/>
                </a:solidFill>
              </a:rPr>
              <a:t>گاز طبيعي(</a:t>
            </a:r>
            <a:r>
              <a:rPr lang="en-US" sz="2600">
                <a:solidFill>
                  <a:srgbClr val="A4220C"/>
                </a:solidFill>
              </a:rPr>
              <a:t>CH4</a:t>
            </a:r>
            <a:r>
              <a:rPr lang="ar-SA" sz="2600" b="1">
                <a:solidFill>
                  <a:srgbClr val="A4220C"/>
                </a:solidFill>
              </a:rPr>
              <a:t>)</a:t>
            </a:r>
            <a:r>
              <a:rPr lang="en-US" sz="2600" b="1">
                <a:solidFill>
                  <a:srgbClr val="A4220C"/>
                </a:solidFill>
              </a:rPr>
              <a:t> </a:t>
            </a:r>
            <a:r>
              <a:rPr lang="ar-SA" sz="2600" b="1">
                <a:solidFill>
                  <a:srgbClr val="A4220C"/>
                </a:solidFill>
              </a:rPr>
              <a:t>سمي نبوده و عارضه خاصي</a:t>
            </a:r>
            <a:r>
              <a:rPr lang="en-US" sz="2600" b="1">
                <a:solidFill>
                  <a:srgbClr val="A4220C"/>
                </a:solidFill>
              </a:rPr>
              <a:t> </a:t>
            </a:r>
            <a:r>
              <a:rPr lang="ar-SA" sz="2600" b="1">
                <a:solidFill>
                  <a:srgbClr val="A4220C"/>
                </a:solidFill>
              </a:rPr>
              <a:t>را در بدن انسان ايجاد نمي كند اما اولاٌ در آتش سوزي و انفجار مي تواند نقش اصلي</a:t>
            </a:r>
            <a:r>
              <a:rPr lang="en-US" sz="2600" b="1">
                <a:solidFill>
                  <a:srgbClr val="A4220C"/>
                </a:solidFill>
              </a:rPr>
              <a:t> </a:t>
            </a:r>
            <a:r>
              <a:rPr lang="ar-SA" sz="2600" b="1">
                <a:solidFill>
                  <a:srgbClr val="A4220C"/>
                </a:solidFill>
              </a:rPr>
              <a:t>را ايفا نمايد </a:t>
            </a:r>
            <a:r>
              <a:rPr lang="fa-IR" sz="2600" b="1">
                <a:solidFill>
                  <a:srgbClr val="A4220C"/>
                </a:solidFill>
              </a:rPr>
              <a:t>،</a:t>
            </a:r>
            <a:r>
              <a:rPr lang="ar-SA" sz="2600" b="1">
                <a:solidFill>
                  <a:srgbClr val="A4220C"/>
                </a:solidFill>
              </a:rPr>
              <a:t> ثانياٌ در صورتيکه وجود</a:t>
            </a:r>
            <a:r>
              <a:rPr lang="en-US" sz="2600" b="1">
                <a:solidFill>
                  <a:srgbClr val="A4220C"/>
                </a:solidFill>
              </a:rPr>
              <a:t> </a:t>
            </a:r>
            <a:r>
              <a:rPr lang="en-US" sz="2600">
                <a:solidFill>
                  <a:srgbClr val="A4220C"/>
                </a:solidFill>
              </a:rPr>
              <a:t>CH4</a:t>
            </a:r>
            <a:r>
              <a:rPr lang="en-US" sz="2600" b="1">
                <a:solidFill>
                  <a:srgbClr val="A4220C"/>
                </a:solidFill>
              </a:rPr>
              <a:t> </a:t>
            </a:r>
            <a:r>
              <a:rPr lang="ar-SA" sz="2600" b="1">
                <a:solidFill>
                  <a:srgbClr val="A4220C"/>
                </a:solidFill>
              </a:rPr>
              <a:t>موجب خروج و</a:t>
            </a:r>
            <a:r>
              <a:rPr lang="en-US" sz="2600" b="1">
                <a:solidFill>
                  <a:srgbClr val="A4220C"/>
                </a:solidFill>
              </a:rPr>
              <a:t> </a:t>
            </a:r>
            <a:r>
              <a:rPr lang="ar-SA" sz="2600" b="1">
                <a:solidFill>
                  <a:srgbClr val="A4220C"/>
                </a:solidFill>
              </a:rPr>
              <a:t>کمبود اکسيژن گردد ، خطرات جدي کمبود اکسيژن بوجود خواهد آمد</a:t>
            </a:r>
            <a:r>
              <a:rPr lang="en-US" sz="2600" b="1">
                <a:solidFill>
                  <a:srgbClr val="A4220C"/>
                </a:solidFill>
              </a:rPr>
              <a:t> .</a:t>
            </a:r>
          </a:p>
          <a:p>
            <a:pPr algn="r">
              <a:buFontTx/>
              <a:buChar char="•"/>
              <a:tabLst>
                <a:tab pos="134938" algn="l"/>
                <a:tab pos="457200" algn="l"/>
              </a:tabLst>
            </a:pPr>
            <a:r>
              <a:rPr lang="ar-SA" sz="2600" b="1">
                <a:solidFill>
                  <a:srgbClr val="A4220C"/>
                </a:solidFill>
              </a:rPr>
              <a:t> گاز منواكسيد كربن در اثر احتراق ناقص سوخت هاي فسيلي از جمله گاز طبيعي بوجود مي آيد .گاز منواكسيدكربن(</a:t>
            </a:r>
            <a:r>
              <a:rPr lang="en-US" sz="2600">
                <a:solidFill>
                  <a:srgbClr val="A4220C"/>
                </a:solidFill>
              </a:rPr>
              <a:t>CO</a:t>
            </a:r>
            <a:r>
              <a:rPr lang="ar-SA" sz="2600" b="1">
                <a:solidFill>
                  <a:srgbClr val="A4220C"/>
                </a:solidFill>
              </a:rPr>
              <a:t>)</a:t>
            </a:r>
            <a:r>
              <a:rPr lang="en-US" sz="2600" b="1">
                <a:solidFill>
                  <a:srgbClr val="A4220C"/>
                </a:solidFill>
              </a:rPr>
              <a:t> </a:t>
            </a:r>
            <a:r>
              <a:rPr lang="ar-SA" sz="2600" b="1">
                <a:solidFill>
                  <a:srgbClr val="A4220C"/>
                </a:solidFill>
              </a:rPr>
              <a:t> بي رنگ ، بدون بو و بي مزه است و به همين دليل به سادگي با حواس انساني قابل تشخيص نمي باشد.</a:t>
            </a:r>
            <a:endParaRPr lang="en-US" sz="2600" b="1">
              <a:solidFill>
                <a:srgbClr val="A4220C"/>
              </a:solidFill>
            </a:endParaRPr>
          </a:p>
          <a:p>
            <a:pPr algn="r">
              <a:buFontTx/>
              <a:buChar char="•"/>
              <a:tabLst>
                <a:tab pos="134938" algn="l"/>
                <a:tab pos="457200" algn="l"/>
              </a:tabLst>
            </a:pPr>
            <a:r>
              <a:rPr lang="ar-SA" sz="2600" b="1">
                <a:solidFill>
                  <a:srgbClr val="A4220C"/>
                </a:solidFill>
              </a:rPr>
              <a:t> از گاز منواكسيد كربن(</a:t>
            </a:r>
            <a:r>
              <a:rPr lang="en-US" sz="2600">
                <a:solidFill>
                  <a:srgbClr val="A4220C"/>
                </a:solidFill>
              </a:rPr>
              <a:t>CO</a:t>
            </a:r>
            <a:r>
              <a:rPr lang="ar-SA" sz="2600" b="1">
                <a:solidFill>
                  <a:srgbClr val="A4220C"/>
                </a:solidFill>
              </a:rPr>
              <a:t>) به عنوان يك خفه كننده شيميايي نام برده مي شود .اين گاز بسيار سمي وكشنده و خطرناك مي باشدوحتي در مقاديربسيار جزئي باعث مرگ انسان مي شود .</a:t>
            </a:r>
            <a:endParaRPr lang="en-US" sz="2600" b="1">
              <a:solidFill>
                <a:srgbClr val="A4220C"/>
              </a:solidFill>
            </a:endParaRPr>
          </a:p>
          <a:p>
            <a:pPr algn="r">
              <a:buFontTx/>
              <a:buChar char="•"/>
              <a:tabLst>
                <a:tab pos="134938" algn="l"/>
                <a:tab pos="457200" algn="l"/>
              </a:tabLst>
            </a:pPr>
            <a:r>
              <a:rPr lang="ar-SA" sz="2600" b="1">
                <a:solidFill>
                  <a:srgbClr val="A4220C"/>
                </a:solidFill>
              </a:rPr>
              <a:t> يكي ازراههاي توليد منواكسيد كربن(</a:t>
            </a:r>
            <a:r>
              <a:rPr lang="en-US" sz="2600">
                <a:solidFill>
                  <a:srgbClr val="A4220C"/>
                </a:solidFill>
              </a:rPr>
              <a:t>CO</a:t>
            </a:r>
            <a:r>
              <a:rPr lang="ar-SA" sz="2600" b="1">
                <a:solidFill>
                  <a:srgbClr val="A4220C"/>
                </a:solidFill>
              </a:rPr>
              <a:t>) در منزل ، احتراق ناقص سيستم هاي گرمايش وپخت وپزمي باشد .</a:t>
            </a:r>
            <a:endParaRPr lang="en-US" sz="2600" b="1">
              <a:solidFill>
                <a:srgbClr val="A4220C"/>
              </a:solidFill>
            </a:endParaRPr>
          </a:p>
          <a:p>
            <a:pPr algn="r">
              <a:buFontTx/>
              <a:buChar char="•"/>
              <a:tabLst>
                <a:tab pos="134938" algn="l"/>
                <a:tab pos="457200" algn="l"/>
              </a:tabLst>
            </a:pPr>
            <a:r>
              <a:rPr lang="ar-SA" sz="2600" b="1">
                <a:solidFill>
                  <a:srgbClr val="A4220C"/>
                </a:solidFill>
              </a:rPr>
              <a:t> همان طور كه ميدانيد انسان براي تنفس نياز به اكسيژن دارد .در صورت وجود منواكسيد كربن (گاز سمي ناشي از احتراق ناقص وسائل گازسوز) درمحيط زندگي انسان مسموم مي گردد و در واقع حمل اكسيژن توسط خون مختل شده و اكسيژن به بافت هاي بدن نرسيده وانسان دچار خفگي ودر نهايت مرگ مي شود .</a:t>
            </a:r>
            <a:endParaRPr lang="en-US" sz="2600" b="1">
              <a:solidFill>
                <a:srgbClr val="A4220C"/>
              </a:solidFill>
            </a:endParaRPr>
          </a:p>
          <a:p>
            <a:pPr algn="r">
              <a:buFontTx/>
              <a:buChar char="•"/>
              <a:tabLst>
                <a:tab pos="134938" algn="l"/>
                <a:tab pos="457200" algn="l"/>
              </a:tabLst>
            </a:pPr>
            <a:r>
              <a:rPr lang="ar-SA" sz="2600" b="1">
                <a:solidFill>
                  <a:srgbClr val="A4220C"/>
                </a:solidFill>
              </a:rPr>
              <a:t>علائم و نشانه هاي فيزيولوژي منواكسيد كربن(</a:t>
            </a:r>
            <a:r>
              <a:rPr lang="en-US" sz="2600">
                <a:solidFill>
                  <a:srgbClr val="A4220C"/>
                </a:solidFill>
              </a:rPr>
              <a:t>CO</a:t>
            </a:r>
            <a:r>
              <a:rPr lang="ar-SA" sz="2600" b="1">
                <a:solidFill>
                  <a:srgbClr val="A4220C"/>
                </a:solidFill>
              </a:rPr>
              <a:t>) برانسان بستگي به ميزان غلظت منواكسيد كربن در خون دارد . هرچه مقدار(</a:t>
            </a:r>
            <a:r>
              <a:rPr lang="en-US" sz="2600">
                <a:solidFill>
                  <a:srgbClr val="A4220C"/>
                </a:solidFill>
              </a:rPr>
              <a:t>CO</a:t>
            </a:r>
            <a:r>
              <a:rPr lang="ar-SA" sz="2600" b="1">
                <a:solidFill>
                  <a:srgbClr val="A4220C"/>
                </a:solidFill>
              </a:rPr>
              <a:t>) </a:t>
            </a:r>
            <a:r>
              <a:rPr lang="en-US" sz="2600" b="1">
                <a:solidFill>
                  <a:srgbClr val="A4220C"/>
                </a:solidFill>
              </a:rPr>
              <a:t> </a:t>
            </a:r>
            <a:r>
              <a:rPr lang="ar-SA" sz="2600" b="1">
                <a:solidFill>
                  <a:srgbClr val="A4220C"/>
                </a:solidFill>
              </a:rPr>
              <a:t>در خون بيشتر باشد ،خطري كه انسان راتهديد ميكند بيشتر ميشود.</a:t>
            </a:r>
          </a:p>
        </p:txBody>
      </p:sp>
    </p:spTree>
  </p:cSld>
  <p:clrMapOvr>
    <a:masterClrMapping/>
  </p:clrMapOvr>
  <p:transition spd="slow" advClick="0">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395288" y="463550"/>
            <a:ext cx="8424862" cy="1754188"/>
          </a:xfrm>
          <a:prstGeom prst="rect">
            <a:avLst/>
          </a:prstGeom>
          <a:noFill/>
          <a:ln w="9525">
            <a:noFill/>
            <a:miter lim="800000"/>
            <a:headEnd/>
            <a:tailEnd/>
          </a:ln>
          <a:effectLst/>
        </p:spPr>
        <p:txBody>
          <a:bodyPr bIns="0" anchor="ctr">
            <a:spAutoFit/>
          </a:bodyPr>
          <a:lstStyle/>
          <a:p>
            <a:pPr>
              <a:buSzPct val="100000"/>
              <a:buFont typeface="Symbol" pitchFamily="18" charset="2"/>
              <a:buChar char=""/>
              <a:tabLst>
                <a:tab pos="134938" algn="l"/>
                <a:tab pos="457200" algn="l"/>
              </a:tabLst>
            </a:pPr>
            <a:r>
              <a:rPr lang="ar-SA" sz="2800" b="1">
                <a:solidFill>
                  <a:srgbClr val="A4220C"/>
                </a:solidFill>
                <a:latin typeface="Arial"/>
                <a:ea typeface="Times New Roman" pitchFamily="18" charset="0"/>
              </a:rPr>
              <a:t>    منواكسيد كربن(</a:t>
            </a:r>
            <a:r>
              <a:rPr lang="en-US" sz="2800" b="1">
                <a:solidFill>
                  <a:srgbClr val="A4220C"/>
                </a:solidFill>
                <a:latin typeface="Tahoma" pitchFamily="34" charset="0"/>
                <a:ea typeface="Times New Roman" pitchFamily="18" charset="0"/>
              </a:rPr>
              <a:t>CO</a:t>
            </a:r>
            <a:r>
              <a:rPr lang="ar-SA" sz="2800" b="1">
                <a:solidFill>
                  <a:srgbClr val="A4220C"/>
                </a:solidFill>
                <a:latin typeface="Tahoma" pitchFamily="34" charset="0"/>
                <a:ea typeface="Times New Roman" pitchFamily="18" charset="0"/>
              </a:rPr>
              <a:t>) در غلظت پايين باعث خواب آلودگي ، گيجي ، خستگي ، سردرد ، سرگيجه ، ضعف و بيحالي ، حالت تهوع وگاهي استفراغ مي‌شود و در غلظت‌هاي بالاتر باعث خفگي و در نهايت مرگ مي شود.</a:t>
            </a:r>
            <a:endParaRPr lang="en-US" sz="2800" b="1">
              <a:solidFill>
                <a:srgbClr val="A4220C"/>
              </a:solidFill>
            </a:endParaRPr>
          </a:p>
          <a:p>
            <a:pPr algn="l" rtl="0" eaLnBrk="0" hangingPunct="0">
              <a:tabLst>
                <a:tab pos="134938" algn="l"/>
                <a:tab pos="457200" algn="l"/>
              </a:tabLst>
            </a:pPr>
            <a:endParaRPr lang="en-US" sz="2800" b="1">
              <a:solidFill>
                <a:srgbClr val="A4220C"/>
              </a:solidFill>
            </a:endParaRPr>
          </a:p>
        </p:txBody>
      </p:sp>
      <p:sp>
        <p:nvSpPr>
          <p:cNvPr id="45062" name="Rectangle 6"/>
          <p:cNvSpPr>
            <a:spLocks noChangeArrowheads="1"/>
          </p:cNvSpPr>
          <p:nvPr/>
        </p:nvSpPr>
        <p:spPr bwMode="auto">
          <a:xfrm>
            <a:off x="1331913" y="5084763"/>
            <a:ext cx="6340475" cy="701675"/>
          </a:xfrm>
          <a:prstGeom prst="rect">
            <a:avLst/>
          </a:prstGeom>
          <a:noFill/>
          <a:ln w="9525">
            <a:noFill/>
            <a:miter lim="800000"/>
            <a:headEnd/>
            <a:tailEnd/>
          </a:ln>
          <a:effectLst/>
        </p:spPr>
        <p:txBody>
          <a:bodyPr anchor="ctr">
            <a:spAutoFit/>
          </a:bodyPr>
          <a:lstStyle/>
          <a:p>
            <a:pPr>
              <a:tabLst>
                <a:tab pos="134938" algn="l"/>
              </a:tabLst>
            </a:pPr>
            <a:r>
              <a:rPr lang="ar-SA" sz="2000" b="1" i="1">
                <a:solidFill>
                  <a:srgbClr val="A4220C"/>
                </a:solidFill>
                <a:latin typeface="Arial"/>
                <a:ea typeface="Times New Roman" pitchFamily="18" charset="0"/>
                <a:cs typeface="B Homa" pitchFamily="2" charset="-78"/>
              </a:rPr>
              <a:t>  </a:t>
            </a:r>
            <a:r>
              <a:rPr lang="ar-SA" sz="2000" b="1">
                <a:solidFill>
                  <a:srgbClr val="A4220C"/>
                </a:solidFill>
                <a:ea typeface="Times New Roman" pitchFamily="18" charset="0"/>
                <a:cs typeface="B Homa" pitchFamily="2" charset="-78"/>
              </a:rPr>
              <a:t>       </a:t>
            </a:r>
            <a:r>
              <a:rPr lang="ar-SA" sz="2000" b="1">
                <a:solidFill>
                  <a:srgbClr val="A4220C"/>
                </a:solidFill>
                <a:latin typeface="Tahoma" pitchFamily="34" charset="0"/>
                <a:ea typeface="Times New Roman" pitchFamily="18" charset="0"/>
                <a:cs typeface="B Homa" pitchFamily="2" charset="-78"/>
              </a:rPr>
              <a:t>در طي سالهاي گذشته تعدادزيادي از شهروندان عزيز به دليل نقص فني دودكش و توليد گاز سمي </a:t>
            </a:r>
            <a:r>
              <a:rPr lang="en-US" sz="2000" b="1">
                <a:solidFill>
                  <a:srgbClr val="A4220C"/>
                </a:solidFill>
                <a:latin typeface="Tahoma" pitchFamily="34" charset="0"/>
                <a:ea typeface="Times New Roman" pitchFamily="18" charset="0"/>
                <a:cs typeface="B Homa" pitchFamily="2" charset="-78"/>
              </a:rPr>
              <a:t>CO</a:t>
            </a:r>
            <a:r>
              <a:rPr lang="ar-SA" sz="2000" b="1">
                <a:solidFill>
                  <a:srgbClr val="A4220C"/>
                </a:solidFill>
                <a:latin typeface="Tahoma" pitchFamily="34" charset="0"/>
                <a:ea typeface="Times New Roman" pitchFamily="18" charset="0"/>
                <a:cs typeface="B Homa" pitchFamily="2" charset="-78"/>
              </a:rPr>
              <a:t> جان خود را از دست داده اند. </a:t>
            </a:r>
            <a:endParaRPr lang="ar-SA" sz="2000">
              <a:solidFill>
                <a:srgbClr val="A4220C"/>
              </a:solidFill>
              <a:cs typeface="B Homa" pitchFamily="2" charset="-78"/>
            </a:endParaRPr>
          </a:p>
        </p:txBody>
      </p:sp>
      <p:pic>
        <p:nvPicPr>
          <p:cNvPr id="45063" name="Picture 7" descr="chudoku"/>
          <p:cNvPicPr>
            <a:picLocks noChangeAspect="1" noChangeArrowheads="1"/>
          </p:cNvPicPr>
          <p:nvPr/>
        </p:nvPicPr>
        <p:blipFill>
          <a:blip r:embed="rId2"/>
          <a:srcRect/>
          <a:stretch>
            <a:fillRect/>
          </a:stretch>
        </p:blipFill>
        <p:spPr bwMode="auto">
          <a:xfrm>
            <a:off x="3389313" y="1989138"/>
            <a:ext cx="2001837" cy="2879725"/>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Cloud"/>
          <p:cNvSpPr>
            <a:spLocks noChangeAspect="1" noEditPoints="1" noChangeArrowheads="1"/>
          </p:cNvSpPr>
          <p:nvPr/>
        </p:nvSpPr>
        <p:spPr bwMode="auto">
          <a:xfrm>
            <a:off x="1187450" y="871538"/>
            <a:ext cx="7200900" cy="4826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99"/>
          </a:solidFill>
          <a:ln w="19050">
            <a:solidFill>
              <a:srgbClr val="FF0000"/>
            </a:solidFill>
            <a:miter lim="800000"/>
            <a:headEnd/>
            <a:tailEnd/>
          </a:ln>
          <a:effectLst>
            <a:outerShdw dist="107763" dir="2700000" algn="ctr" rotWithShape="0">
              <a:srgbClr val="808080"/>
            </a:outerShdw>
          </a:effectLst>
        </p:spPr>
        <p:txBody>
          <a:bodyPr/>
          <a:lstStyle/>
          <a:p>
            <a:pPr algn="r"/>
            <a:endParaRPr lang="en-US" b="1"/>
          </a:p>
          <a:p>
            <a:pPr algn="r"/>
            <a:endParaRPr lang="en-US" b="1"/>
          </a:p>
          <a:p>
            <a:pPr algn="r"/>
            <a:endParaRPr lang="en-US" b="1"/>
          </a:p>
          <a:p>
            <a:r>
              <a:rPr lang="ar-SA" sz="3200" b="1">
                <a:solidFill>
                  <a:srgbClr val="ED3011"/>
                </a:solidFill>
              </a:rPr>
              <a:t>نكات ايمني در مورد استفاده از بخاري هاي گاز سوز</a:t>
            </a:r>
            <a:endParaRPr lang="en-US" sz="3200" b="1">
              <a:solidFill>
                <a:srgbClr val="ED3011"/>
              </a:solidFill>
            </a:endParaRPr>
          </a:p>
          <a:p>
            <a:pPr algn="r"/>
            <a:endParaRPr lang="en-US" sz="3200" b="1">
              <a:solidFill>
                <a:srgbClr val="ED3011"/>
              </a:solidFill>
            </a:endParaRPr>
          </a:p>
        </p:txBody>
      </p:sp>
    </p:spTree>
  </p:cSld>
  <p:clrMapOvr>
    <a:masterClrMapping/>
  </p:clrMapOvr>
  <p:transition spd="slow" advClick="0">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323850" y="476250"/>
            <a:ext cx="8424863" cy="822325"/>
          </a:xfrm>
          <a:prstGeom prst="rect">
            <a:avLst/>
          </a:prstGeom>
          <a:noFill/>
          <a:ln w="9525" algn="ctr">
            <a:noFill/>
            <a:miter lim="800000"/>
            <a:headEnd/>
            <a:tailEnd/>
          </a:ln>
          <a:effectLst/>
        </p:spPr>
        <p:txBody>
          <a:bodyPr>
            <a:spAutoFit/>
          </a:bodyPr>
          <a:lstStyle/>
          <a:p>
            <a:pPr algn="r"/>
            <a:r>
              <a:rPr lang="ar-SA" b="1">
                <a:solidFill>
                  <a:srgbClr val="ED3011"/>
                </a:solidFill>
              </a:rPr>
              <a:t>1- در صورتيكه بعد از فصل سرما بخاري را جمع آوري مي كنيد حتما انتهاي شير را با در پوش مسدود نماييد و درهنگام وصل مجدد از افرادبا صلاحيت كمك بخواهيد.</a:t>
            </a:r>
            <a:endParaRPr lang="en-US" b="1">
              <a:solidFill>
                <a:srgbClr val="ED3011"/>
              </a:solidFill>
            </a:endParaRPr>
          </a:p>
        </p:txBody>
      </p:sp>
      <p:pic>
        <p:nvPicPr>
          <p:cNvPr id="47110" name="Picture 6" descr="untitled"/>
          <p:cNvPicPr>
            <a:picLocks noChangeAspect="1" noChangeArrowheads="1"/>
          </p:cNvPicPr>
          <p:nvPr/>
        </p:nvPicPr>
        <p:blipFill>
          <a:blip r:embed="rId2"/>
          <a:srcRect/>
          <a:stretch>
            <a:fillRect/>
          </a:stretch>
        </p:blipFill>
        <p:spPr bwMode="auto">
          <a:xfrm>
            <a:off x="2411413" y="2420938"/>
            <a:ext cx="4143375" cy="252412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1" name="Rectangle 5"/>
          <p:cNvSpPr>
            <a:spLocks noChangeArrowheads="1"/>
          </p:cNvSpPr>
          <p:nvPr/>
        </p:nvSpPr>
        <p:spPr bwMode="auto">
          <a:xfrm>
            <a:off x="611188" y="1773238"/>
            <a:ext cx="7921625" cy="1187450"/>
          </a:xfrm>
          <a:prstGeom prst="rect">
            <a:avLst/>
          </a:prstGeom>
          <a:noFill/>
          <a:ln w="9525" algn="ctr">
            <a:noFill/>
            <a:miter lim="800000"/>
            <a:headEnd/>
            <a:tailEnd/>
          </a:ln>
          <a:effectLst/>
        </p:spPr>
        <p:txBody>
          <a:bodyPr>
            <a:spAutoFit/>
          </a:bodyPr>
          <a:lstStyle/>
          <a:p>
            <a:pPr algn="r"/>
            <a:r>
              <a:rPr lang="ar-SA" b="1">
                <a:solidFill>
                  <a:srgbClr val="ED3011"/>
                </a:solidFill>
              </a:rPr>
              <a:t>باسردشدن هوا اولين اقدام در تمامي خانه ها آماده كردن بخاري جهت تأمين گرما مي باشد . اما قبل از اينكه بخاريهاي گازي خود را روشن كنيد به اين نكات ذيل دقيقاً توجه كنيد تا بتوانيد علاوه برخانه گرم ، آسايش و راحتي خيال هم داشته باشيد .</a:t>
            </a:r>
            <a:endParaRPr lang="en-US" b="1">
              <a:solidFill>
                <a:srgbClr val="ED3011"/>
              </a:solidFill>
            </a:endParaRPr>
          </a:p>
        </p:txBody>
      </p:sp>
      <p:pic>
        <p:nvPicPr>
          <p:cNvPr id="208902" name="Picture 6" descr="kitchen5-1"/>
          <p:cNvPicPr>
            <a:picLocks noChangeAspect="1" noChangeArrowheads="1"/>
          </p:cNvPicPr>
          <p:nvPr/>
        </p:nvPicPr>
        <p:blipFill>
          <a:blip r:embed="rId2"/>
          <a:srcRect/>
          <a:stretch>
            <a:fillRect/>
          </a:stretch>
        </p:blipFill>
        <p:spPr bwMode="auto">
          <a:xfrm>
            <a:off x="2843213" y="3284538"/>
            <a:ext cx="3527425" cy="2844800"/>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5" name="Rectangle 5"/>
          <p:cNvSpPr>
            <a:spLocks noChangeArrowheads="1"/>
          </p:cNvSpPr>
          <p:nvPr/>
        </p:nvSpPr>
        <p:spPr bwMode="auto">
          <a:xfrm>
            <a:off x="395288" y="549275"/>
            <a:ext cx="8424862" cy="1187450"/>
          </a:xfrm>
          <a:prstGeom prst="rect">
            <a:avLst/>
          </a:prstGeom>
          <a:noFill/>
          <a:ln w="9525" algn="ctr">
            <a:noFill/>
            <a:miter lim="800000"/>
            <a:headEnd/>
            <a:tailEnd/>
          </a:ln>
          <a:effectLst/>
        </p:spPr>
        <p:txBody>
          <a:bodyPr>
            <a:spAutoFit/>
          </a:bodyPr>
          <a:lstStyle/>
          <a:p>
            <a:pPr algn="r"/>
            <a:r>
              <a:rPr lang="ar-SA" b="1">
                <a:solidFill>
                  <a:srgbClr val="ED3011"/>
                </a:solidFill>
              </a:rPr>
              <a:t>2- يكي از نكات اساسي اين است كه هميشه اجازه بدهيد هواي كافي براي تنفس شما و جهت سوختن بخاري گازسوز به اتاق برسد . وجود روزنه هاي زير دربها براي اين منظور مفيد مي باشند. بنابراين روزنه هاي زير دربها را با اشياعي همچون پارچه ، پتو و ... مسدود ننماييد .</a:t>
            </a:r>
            <a:endParaRPr lang="en-US" b="1">
              <a:solidFill>
                <a:srgbClr val="ED3011"/>
              </a:solidFill>
            </a:endParaRPr>
          </a:p>
        </p:txBody>
      </p:sp>
      <p:pic>
        <p:nvPicPr>
          <p:cNvPr id="209926" name="Picture 6" descr="06-03-13-4-12-image007"/>
          <p:cNvPicPr>
            <a:picLocks noChangeAspect="1" noChangeArrowheads="1"/>
          </p:cNvPicPr>
          <p:nvPr/>
        </p:nvPicPr>
        <p:blipFill>
          <a:blip r:embed="rId2"/>
          <a:srcRect/>
          <a:stretch>
            <a:fillRect/>
          </a:stretch>
        </p:blipFill>
        <p:spPr bwMode="auto">
          <a:xfrm>
            <a:off x="3132138" y="2781300"/>
            <a:ext cx="2914650" cy="299085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9" name="Rectangle 5"/>
          <p:cNvSpPr>
            <a:spLocks noChangeArrowheads="1"/>
          </p:cNvSpPr>
          <p:nvPr/>
        </p:nvSpPr>
        <p:spPr bwMode="auto">
          <a:xfrm>
            <a:off x="898525" y="793750"/>
            <a:ext cx="7202488" cy="519113"/>
          </a:xfrm>
          <a:prstGeom prst="rect">
            <a:avLst/>
          </a:prstGeom>
          <a:noFill/>
          <a:ln w="9525" algn="ctr">
            <a:noFill/>
            <a:miter lim="800000"/>
            <a:headEnd/>
            <a:tailEnd/>
          </a:ln>
          <a:effectLst/>
        </p:spPr>
        <p:txBody>
          <a:bodyPr wrap="none">
            <a:spAutoFit/>
          </a:bodyPr>
          <a:lstStyle/>
          <a:p>
            <a:pPr algn="r"/>
            <a:r>
              <a:rPr lang="ar-SA" sz="2800" b="1">
                <a:solidFill>
                  <a:srgbClr val="ED3011"/>
                </a:solidFill>
              </a:rPr>
              <a:t>4- از صحيح سوختن گاز و سلامت بخاري بوسيله افراد ذيصلاح مطمئن شويد.</a:t>
            </a:r>
            <a:endParaRPr lang="en-US" sz="2800" b="1">
              <a:solidFill>
                <a:srgbClr val="ED3011"/>
              </a:solidFill>
            </a:endParaRPr>
          </a:p>
        </p:txBody>
      </p:sp>
      <p:pic>
        <p:nvPicPr>
          <p:cNvPr id="210950" name="Picture 6" descr="06-03-13-4-26-image009"/>
          <p:cNvPicPr>
            <a:picLocks noChangeAspect="1" noChangeArrowheads="1"/>
          </p:cNvPicPr>
          <p:nvPr/>
        </p:nvPicPr>
        <p:blipFill>
          <a:blip r:embed="rId2"/>
          <a:srcRect/>
          <a:stretch>
            <a:fillRect/>
          </a:stretch>
        </p:blipFill>
        <p:spPr bwMode="auto">
          <a:xfrm>
            <a:off x="3276600" y="2565400"/>
            <a:ext cx="2695575" cy="308610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3" name="Rectangle 5"/>
          <p:cNvSpPr>
            <a:spLocks noChangeArrowheads="1"/>
          </p:cNvSpPr>
          <p:nvPr/>
        </p:nvSpPr>
        <p:spPr bwMode="auto">
          <a:xfrm>
            <a:off x="7362825" y="793750"/>
            <a:ext cx="233363" cy="519113"/>
          </a:xfrm>
          <a:prstGeom prst="rect">
            <a:avLst/>
          </a:prstGeom>
          <a:noFill/>
          <a:ln w="9525" algn="ctr">
            <a:noFill/>
            <a:miter lim="800000"/>
            <a:headEnd/>
            <a:tailEnd/>
          </a:ln>
          <a:effectLst/>
        </p:spPr>
        <p:txBody>
          <a:bodyPr wrap="none">
            <a:spAutoFit/>
          </a:bodyPr>
          <a:lstStyle/>
          <a:p>
            <a:pPr algn="r"/>
            <a:r>
              <a:rPr lang="ar-SA" sz="2800" b="1">
                <a:solidFill>
                  <a:srgbClr val="ED3011"/>
                </a:solidFill>
              </a:rPr>
              <a:t>.</a:t>
            </a:r>
            <a:endParaRPr lang="en-US" sz="2800" b="1">
              <a:solidFill>
                <a:srgbClr val="ED3011"/>
              </a:solidFill>
            </a:endParaRPr>
          </a:p>
        </p:txBody>
      </p:sp>
      <p:pic>
        <p:nvPicPr>
          <p:cNvPr id="211974" name="Picture 6" descr="06-03-13-4-26-image009"/>
          <p:cNvPicPr>
            <a:picLocks noChangeAspect="1" noChangeArrowheads="1"/>
          </p:cNvPicPr>
          <p:nvPr/>
        </p:nvPicPr>
        <p:blipFill>
          <a:blip r:embed="rId2"/>
          <a:srcRect/>
          <a:stretch>
            <a:fillRect/>
          </a:stretch>
        </p:blipFill>
        <p:spPr bwMode="auto">
          <a:xfrm>
            <a:off x="1331913" y="3213100"/>
            <a:ext cx="2695575" cy="3086100"/>
          </a:xfrm>
          <a:prstGeom prst="rect">
            <a:avLst/>
          </a:prstGeom>
          <a:noFill/>
        </p:spPr>
      </p:pic>
      <p:sp>
        <p:nvSpPr>
          <p:cNvPr id="211976" name="AutoShape 8"/>
          <p:cNvSpPr>
            <a:spLocks noChangeArrowheads="1"/>
          </p:cNvSpPr>
          <p:nvPr/>
        </p:nvSpPr>
        <p:spPr bwMode="auto">
          <a:xfrm>
            <a:off x="3348038" y="404813"/>
            <a:ext cx="5400675" cy="2089150"/>
          </a:xfrm>
          <a:prstGeom prst="wedgeEllipseCallout">
            <a:avLst>
              <a:gd name="adj1" fmla="val -65463"/>
              <a:gd name="adj2" fmla="val 79713"/>
            </a:avLst>
          </a:prstGeom>
          <a:solidFill>
            <a:srgbClr val="FFFF99"/>
          </a:solidFill>
          <a:ln w="9525" algn="ctr">
            <a:solidFill>
              <a:srgbClr val="800000"/>
            </a:solidFill>
            <a:miter lim="800000"/>
            <a:headEnd/>
            <a:tailEnd/>
          </a:ln>
          <a:effectLst/>
        </p:spPr>
        <p:txBody>
          <a:bodyPr anchor="ctr"/>
          <a:lstStyle/>
          <a:p>
            <a:r>
              <a:rPr lang="ar-SA" sz="2800" b="1">
                <a:solidFill>
                  <a:srgbClr val="ED3011"/>
                </a:solidFill>
              </a:rPr>
              <a:t>5- از سلامت دودكش مربوط به بخاري اطمينان حاصل نماييد</a:t>
            </a:r>
            <a:endParaRPr lang="en-US" sz="2800" b="1">
              <a:solidFill>
                <a:srgbClr val="ED3011"/>
              </a:solidFill>
            </a:endParaRPr>
          </a:p>
        </p:txBody>
      </p:sp>
    </p:spTree>
  </p:cSld>
  <p:clrMapOvr>
    <a:masterClrMapping/>
  </p:clrMapOvr>
  <p:transition spd="slow" advClick="0">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8" name="AutoShape 16"/>
          <p:cNvSpPr>
            <a:spLocks noChangeArrowheads="1"/>
          </p:cNvSpPr>
          <p:nvPr/>
        </p:nvSpPr>
        <p:spPr bwMode="auto">
          <a:xfrm>
            <a:off x="315913" y="217488"/>
            <a:ext cx="8553450" cy="6070600"/>
          </a:xfrm>
          <a:prstGeom prst="irregularSeal2">
            <a:avLst/>
          </a:prstGeom>
          <a:solidFill>
            <a:schemeClr val="accent1"/>
          </a:solidFill>
          <a:ln w="9525" algn="ctr">
            <a:solidFill>
              <a:schemeClr val="tx1"/>
            </a:solidFill>
            <a:miter lim="800000"/>
            <a:headEnd/>
            <a:tailEnd/>
          </a:ln>
          <a:effectLst/>
        </p:spPr>
        <p:txBody>
          <a:bodyPr wrap="none" anchor="ctr"/>
          <a:lstStyle/>
          <a:p>
            <a:pPr rtl="0"/>
            <a:r>
              <a:rPr lang="ar-SA" b="1">
                <a:solidFill>
                  <a:srgbClr val="ED3011"/>
                </a:solidFill>
              </a:rPr>
              <a:t>6- از تبديل بخاري و ساير وسايلي كه با سوختهاي</a:t>
            </a:r>
            <a:endParaRPr lang="fa-IR" b="1">
              <a:solidFill>
                <a:srgbClr val="ED3011"/>
              </a:solidFill>
            </a:endParaRPr>
          </a:p>
          <a:p>
            <a:pPr rtl="0"/>
            <a:r>
              <a:rPr lang="ar-SA" b="1">
                <a:solidFill>
                  <a:srgbClr val="ED3011"/>
                </a:solidFill>
              </a:rPr>
              <a:t> ديگر مورد استفاده قرار مي گيرند به وسايل </a:t>
            </a:r>
            <a:endParaRPr lang="fa-IR" b="1">
              <a:solidFill>
                <a:srgbClr val="ED3011"/>
              </a:solidFill>
            </a:endParaRPr>
          </a:p>
          <a:p>
            <a:pPr rtl="0"/>
            <a:r>
              <a:rPr lang="ar-SA" b="1">
                <a:solidFill>
                  <a:srgbClr val="ED3011"/>
                </a:solidFill>
              </a:rPr>
              <a:t>گازسوز جدا خودداري نماييد</a:t>
            </a:r>
          </a:p>
          <a:p>
            <a:endParaRPr lang="en-US"/>
          </a:p>
        </p:txBody>
      </p:sp>
    </p:spTree>
  </p:cSld>
  <p:clrMapOvr>
    <a:masterClrMapping/>
  </p:clrMapOvr>
  <p:transition spd="slow" advClick="0">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0" name="Picture 4" descr="06-03-13-4-21-image008"/>
          <p:cNvPicPr>
            <a:picLocks noChangeAspect="1" noChangeArrowheads="1"/>
          </p:cNvPicPr>
          <p:nvPr/>
        </p:nvPicPr>
        <p:blipFill>
          <a:blip r:embed="rId2"/>
          <a:srcRect/>
          <a:stretch>
            <a:fillRect/>
          </a:stretch>
        </p:blipFill>
        <p:spPr bwMode="auto">
          <a:xfrm>
            <a:off x="2700338" y="2781300"/>
            <a:ext cx="3600450" cy="3371850"/>
          </a:xfrm>
          <a:prstGeom prst="rect">
            <a:avLst/>
          </a:prstGeom>
          <a:noFill/>
        </p:spPr>
      </p:pic>
      <p:sp>
        <p:nvSpPr>
          <p:cNvPr id="214021" name="Rectangle 5"/>
          <p:cNvSpPr>
            <a:spLocks noChangeArrowheads="1"/>
          </p:cNvSpPr>
          <p:nvPr/>
        </p:nvSpPr>
        <p:spPr bwMode="auto">
          <a:xfrm>
            <a:off x="1258888" y="485775"/>
            <a:ext cx="6985000" cy="1800225"/>
          </a:xfrm>
          <a:prstGeom prst="rect">
            <a:avLst/>
          </a:prstGeom>
          <a:noFill/>
          <a:ln w="9525" algn="ctr">
            <a:noFill/>
            <a:miter lim="800000"/>
            <a:headEnd/>
            <a:tailEnd/>
          </a:ln>
          <a:effectLst/>
        </p:spPr>
        <p:txBody>
          <a:bodyPr anchor="ctr">
            <a:spAutoFit/>
          </a:bodyPr>
          <a:lstStyle/>
          <a:p>
            <a:pPr algn="r"/>
            <a:r>
              <a:rPr lang="fa-IR" sz="2800" b="1">
                <a:solidFill>
                  <a:srgbClr val="FF0000"/>
                </a:solidFill>
              </a:rPr>
              <a:t>7- </a:t>
            </a:r>
            <a:r>
              <a:rPr lang="ar-SA" sz="2800" b="1">
                <a:solidFill>
                  <a:srgbClr val="FF0000"/>
                </a:solidFill>
              </a:rPr>
              <a:t>هرگز بخاری را در کنار وسایل تزئینی اتاق همانند پرده نصب ننمائید.</a:t>
            </a:r>
            <a:endParaRPr lang="fa-IR" sz="2800" b="1">
              <a:solidFill>
                <a:srgbClr val="FF0000"/>
              </a:solidFill>
            </a:endParaRPr>
          </a:p>
          <a:p>
            <a:pPr algn="r"/>
            <a:r>
              <a:rPr lang="fa-IR" sz="2800" b="1">
                <a:solidFill>
                  <a:srgbClr val="FF0000"/>
                </a:solidFill>
              </a:rPr>
              <a:t>( </a:t>
            </a:r>
            <a:r>
              <a:rPr lang="ar-SA" sz="2800" b="1">
                <a:solidFill>
                  <a:srgbClr val="FF0000"/>
                </a:solidFill>
              </a:rPr>
              <a:t>قرار گرفتن پرده ، لباس ، رختخواب ، ظروف پلاستيكي و ساير اشياء قابل اشتعال در مجاورت بخاري مي تواند سبب وقوع آتش سوزي در منزل گردد.</a:t>
            </a:r>
            <a:r>
              <a:rPr lang="fa-IR" sz="2800" b="1">
                <a:solidFill>
                  <a:srgbClr val="FF0000"/>
                </a:solidFill>
              </a:rPr>
              <a:t>)</a:t>
            </a:r>
          </a:p>
        </p:txBody>
      </p:sp>
    </p:spTree>
  </p:cSld>
  <p:clrMapOvr>
    <a:masterClrMapping/>
  </p:clrMapOvr>
  <p:transition spd="slow" advClick="0">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042988" y="188913"/>
            <a:ext cx="7200900" cy="1006475"/>
          </a:xfrm>
          <a:prstGeom prst="rect">
            <a:avLst/>
          </a:prstGeom>
          <a:noFill/>
          <a:ln w="9525">
            <a:noFill/>
            <a:miter lim="800000"/>
            <a:headEnd/>
            <a:tailEnd/>
          </a:ln>
          <a:effectLst/>
        </p:spPr>
        <p:txBody>
          <a:bodyPr anchor="ctr">
            <a:spAutoFit/>
          </a:bodyPr>
          <a:lstStyle/>
          <a:p>
            <a:r>
              <a:rPr lang="ar-SA" sz="2000">
                <a:solidFill>
                  <a:srgbClr val="EF1605"/>
                </a:solidFill>
                <a:cs typeface="B Homa" pitchFamily="2" charset="-78"/>
              </a:rPr>
              <a:t>1-لوله‌كشي داخلي توسط شركت مجري تحت فشار هوا قرارگرفته و هيچگونه افت فشار درگيج ( فشار‌سنج ) مشاهده نشود .كم شدن فشارداخلي نشانه نشتي در لوله‌كشي گاز مي‌باشد.</a:t>
            </a:r>
          </a:p>
        </p:txBody>
      </p:sp>
      <p:pic>
        <p:nvPicPr>
          <p:cNvPr id="11272" name="Picture 8" descr="meter2e"/>
          <p:cNvPicPr>
            <a:picLocks noChangeAspect="1" noChangeArrowheads="1"/>
          </p:cNvPicPr>
          <p:nvPr/>
        </p:nvPicPr>
        <p:blipFill>
          <a:blip r:embed="rId2"/>
          <a:srcRect/>
          <a:stretch>
            <a:fillRect/>
          </a:stretch>
        </p:blipFill>
        <p:spPr bwMode="auto">
          <a:xfrm>
            <a:off x="2362200" y="2852738"/>
            <a:ext cx="3633788" cy="3671887"/>
          </a:xfrm>
          <a:prstGeom prst="rect">
            <a:avLst/>
          </a:prstGeom>
          <a:noFill/>
          <a:ln w="9525">
            <a:noFill/>
            <a:miter lim="800000"/>
            <a:headEnd/>
            <a:tailEnd/>
          </a:ln>
        </p:spPr>
      </p:pic>
      <p:sp>
        <p:nvSpPr>
          <p:cNvPr id="11273" name="Rectangle 9"/>
          <p:cNvSpPr>
            <a:spLocks noChangeArrowheads="1"/>
          </p:cNvSpPr>
          <p:nvPr/>
        </p:nvSpPr>
        <p:spPr bwMode="auto">
          <a:xfrm>
            <a:off x="1720850" y="1543050"/>
            <a:ext cx="6380163" cy="396875"/>
          </a:xfrm>
          <a:prstGeom prst="rect">
            <a:avLst/>
          </a:prstGeom>
          <a:noFill/>
          <a:ln w="9525">
            <a:noFill/>
            <a:miter lim="800000"/>
            <a:headEnd/>
            <a:tailEnd/>
          </a:ln>
          <a:effectLst/>
        </p:spPr>
        <p:txBody>
          <a:bodyPr wrap="none" anchor="ctr">
            <a:spAutoFit/>
          </a:bodyPr>
          <a:lstStyle/>
          <a:p>
            <a:pPr algn="r"/>
            <a:r>
              <a:rPr lang="ar-SA" sz="2000">
                <a:solidFill>
                  <a:srgbClr val="EF1605"/>
                </a:solidFill>
                <a:cs typeface="B Homa" pitchFamily="2" charset="-78"/>
              </a:rPr>
              <a:t>2-مطمئن شويد جهت لوله‌كشي از اجناس استاندارد استفاده شده باشد .</a:t>
            </a:r>
          </a:p>
        </p:txBody>
      </p:sp>
    </p:spTree>
  </p:cSld>
  <p:clrMapOvr>
    <a:masterClrMapping/>
  </p:clrMapOvr>
  <p:transition spd="slow" advClick="0">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6" name="Picture 6" descr="hotwind"/>
          <p:cNvPicPr>
            <a:picLocks noChangeAspect="1" noChangeArrowheads="1"/>
          </p:cNvPicPr>
          <p:nvPr/>
        </p:nvPicPr>
        <p:blipFill>
          <a:blip r:embed="rId2"/>
          <a:srcRect/>
          <a:stretch>
            <a:fillRect/>
          </a:stretch>
        </p:blipFill>
        <p:spPr bwMode="auto">
          <a:xfrm>
            <a:off x="3132138" y="4076700"/>
            <a:ext cx="2736850" cy="2171700"/>
          </a:xfrm>
          <a:prstGeom prst="rect">
            <a:avLst/>
          </a:prstGeom>
          <a:noFill/>
          <a:ln w="9525">
            <a:noFill/>
            <a:miter lim="800000"/>
            <a:headEnd/>
            <a:tailEnd/>
          </a:ln>
        </p:spPr>
      </p:pic>
      <p:sp>
        <p:nvSpPr>
          <p:cNvPr id="215048" name="Rectangle 8"/>
          <p:cNvSpPr>
            <a:spLocks noChangeArrowheads="1"/>
          </p:cNvSpPr>
          <p:nvPr/>
        </p:nvSpPr>
        <p:spPr bwMode="auto">
          <a:xfrm>
            <a:off x="1619250" y="476250"/>
            <a:ext cx="6081713" cy="457200"/>
          </a:xfrm>
          <a:prstGeom prst="rect">
            <a:avLst/>
          </a:prstGeom>
          <a:noFill/>
          <a:ln w="9525" algn="ctr">
            <a:noFill/>
            <a:miter lim="800000"/>
            <a:headEnd/>
            <a:tailEnd/>
          </a:ln>
          <a:effectLst/>
        </p:spPr>
        <p:txBody>
          <a:bodyPr wrap="none" anchor="ctr">
            <a:spAutoFit/>
          </a:bodyPr>
          <a:lstStyle/>
          <a:p>
            <a:pPr algn="l" rtl="0"/>
            <a:r>
              <a:rPr lang="ar-SA" b="1"/>
              <a:t>در زمانیکه از بخاری گازی استفاده میکنید حتما" موارد زیر را رعایت نمائید.</a:t>
            </a:r>
            <a:r>
              <a:rPr lang="fa-IR" b="1"/>
              <a:t> </a:t>
            </a:r>
          </a:p>
        </p:txBody>
      </p:sp>
      <p:sp>
        <p:nvSpPr>
          <p:cNvPr id="215063" name="AutoShape 23"/>
          <p:cNvSpPr>
            <a:spLocks noChangeArrowheads="1"/>
          </p:cNvSpPr>
          <p:nvPr/>
        </p:nvSpPr>
        <p:spPr bwMode="auto">
          <a:xfrm>
            <a:off x="2195513" y="1628775"/>
            <a:ext cx="5040312" cy="1800225"/>
          </a:xfrm>
          <a:prstGeom prst="flowChartDocument">
            <a:avLst/>
          </a:prstGeom>
          <a:solidFill>
            <a:srgbClr val="FFFF99">
              <a:alpha val="38000"/>
            </a:srgbClr>
          </a:solidFill>
          <a:ln w="9525" cap="rnd" algn="ctr">
            <a:solidFill>
              <a:srgbClr val="FF6600"/>
            </a:solidFill>
            <a:prstDash val="sysDot"/>
            <a:miter lim="800000"/>
            <a:headEnd/>
            <a:tailEnd/>
          </a:ln>
          <a:effectLst/>
        </p:spPr>
        <p:txBody>
          <a:bodyPr wrap="none" anchor="ctr"/>
          <a:lstStyle/>
          <a:p>
            <a:pPr rtl="0"/>
            <a:r>
              <a:rPr lang="ar-SA" b="1"/>
              <a:t>هرگز جهت گرم شدن در نزدیکی بخاری قرار نگیرید</a:t>
            </a:r>
            <a:endParaRPr lang="fa-IR" b="1"/>
          </a:p>
          <a:p>
            <a:pPr rtl="0"/>
            <a:r>
              <a:rPr lang="ar-SA" b="1"/>
              <a:t>.زیرا در اثر انتقال حرارت امکان گرم شدن و</a:t>
            </a:r>
            <a:endParaRPr lang="fa-IR" b="1"/>
          </a:p>
          <a:p>
            <a:pPr rtl="0"/>
            <a:r>
              <a:rPr lang="ar-SA" b="1"/>
              <a:t> </a:t>
            </a:r>
            <a:r>
              <a:rPr lang="fa-IR" b="1"/>
              <a:t>آ</a:t>
            </a:r>
            <a:r>
              <a:rPr lang="ar-SA" b="1"/>
              <a:t>تش گرفتن لباس وجود دارد.</a:t>
            </a:r>
            <a:r>
              <a:rPr lang="fa-IR" b="1"/>
              <a:t> </a:t>
            </a:r>
          </a:p>
          <a:p>
            <a:endParaRPr lang="en-US"/>
          </a:p>
        </p:txBody>
      </p:sp>
    </p:spTree>
  </p:cSld>
  <p:clrMapOvr>
    <a:masterClrMapping/>
  </p:clrMapOvr>
  <p:transition spd="slow" advClick="0">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descr="dry"/>
          <p:cNvPicPr>
            <a:picLocks noChangeAspect="1" noChangeArrowheads="1"/>
          </p:cNvPicPr>
          <p:nvPr/>
        </p:nvPicPr>
        <p:blipFill>
          <a:blip r:embed="rId2"/>
          <a:srcRect/>
          <a:stretch>
            <a:fillRect/>
          </a:stretch>
        </p:blipFill>
        <p:spPr bwMode="auto">
          <a:xfrm>
            <a:off x="3097213" y="2924175"/>
            <a:ext cx="2914650" cy="2490788"/>
          </a:xfrm>
          <a:prstGeom prst="rect">
            <a:avLst/>
          </a:prstGeom>
          <a:noFill/>
          <a:ln w="9525">
            <a:noFill/>
            <a:miter lim="800000"/>
            <a:headEnd/>
            <a:tailEnd/>
          </a:ln>
        </p:spPr>
      </p:pic>
      <p:sp>
        <p:nvSpPr>
          <p:cNvPr id="216081" name="AutoShape 17"/>
          <p:cNvSpPr>
            <a:spLocks noChangeArrowheads="1"/>
          </p:cNvSpPr>
          <p:nvPr/>
        </p:nvSpPr>
        <p:spPr bwMode="auto">
          <a:xfrm>
            <a:off x="2268538" y="981075"/>
            <a:ext cx="4679950" cy="1800225"/>
          </a:xfrm>
          <a:prstGeom prst="flowChartOffpageConnector">
            <a:avLst/>
          </a:prstGeom>
          <a:solidFill>
            <a:srgbClr val="FFCC99">
              <a:alpha val="22000"/>
            </a:srgbClr>
          </a:solidFill>
          <a:ln w="9525" cap="rnd" algn="ctr">
            <a:solidFill>
              <a:srgbClr val="993300"/>
            </a:solidFill>
            <a:prstDash val="sysDot"/>
            <a:miter lim="800000"/>
            <a:headEnd/>
            <a:tailEnd/>
          </a:ln>
          <a:effectLst/>
        </p:spPr>
        <p:txBody>
          <a:bodyPr wrap="none" anchor="ctr"/>
          <a:lstStyle/>
          <a:p>
            <a:pPr rtl="0"/>
            <a:r>
              <a:rPr lang="ar-SA" b="1"/>
              <a:t>هرگز از بخاری </a:t>
            </a:r>
            <a:r>
              <a:rPr lang="fa-IR" b="1"/>
              <a:t> </a:t>
            </a:r>
            <a:r>
              <a:rPr lang="ar-SA" b="1"/>
              <a:t>برای خشک کردن لباس استفاده نکنید.</a:t>
            </a:r>
            <a:endParaRPr lang="fa-IR" b="1"/>
          </a:p>
          <a:p>
            <a:pPr rtl="0"/>
            <a:r>
              <a:rPr lang="fa-IR" b="1"/>
              <a:t> </a:t>
            </a:r>
            <a:r>
              <a:rPr lang="ar-SA" b="1"/>
              <a:t>(</a:t>
            </a:r>
            <a:r>
              <a:rPr lang="fa-IR" b="1"/>
              <a:t> </a:t>
            </a:r>
            <a:r>
              <a:rPr lang="ar-SA" b="1"/>
              <a:t>از پهن کردن لباس بر روی بخاری اجتناب نمائید)</a:t>
            </a:r>
            <a:r>
              <a:rPr lang="fa-IR" b="1"/>
              <a:t> </a:t>
            </a:r>
            <a:r>
              <a:rPr lang="ar-SA" b="1"/>
              <a:t>. </a:t>
            </a:r>
          </a:p>
          <a:p>
            <a:endParaRPr lang="en-US"/>
          </a:p>
        </p:txBody>
      </p:sp>
    </p:spTree>
  </p:cSld>
  <p:clrMapOvr>
    <a:masterClrMapping/>
  </p:clrMapOvr>
  <p:transition spd="slow" advClick="0">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2" name="Picture 4" descr="splay"/>
          <p:cNvPicPr>
            <a:picLocks noChangeAspect="1" noChangeArrowheads="1"/>
          </p:cNvPicPr>
          <p:nvPr/>
        </p:nvPicPr>
        <p:blipFill>
          <a:blip r:embed="rId2"/>
          <a:srcRect/>
          <a:stretch>
            <a:fillRect/>
          </a:stretch>
        </p:blipFill>
        <p:spPr bwMode="auto">
          <a:xfrm>
            <a:off x="3276600" y="3141663"/>
            <a:ext cx="2881313" cy="2044700"/>
          </a:xfrm>
          <a:prstGeom prst="rect">
            <a:avLst/>
          </a:prstGeom>
          <a:noFill/>
          <a:ln w="9525">
            <a:noFill/>
            <a:miter lim="800000"/>
            <a:headEnd/>
            <a:tailEnd/>
          </a:ln>
        </p:spPr>
      </p:pic>
      <p:sp>
        <p:nvSpPr>
          <p:cNvPr id="217106" name="AutoShape 18"/>
          <p:cNvSpPr>
            <a:spLocks noChangeArrowheads="1"/>
          </p:cNvSpPr>
          <p:nvPr/>
        </p:nvSpPr>
        <p:spPr bwMode="auto">
          <a:xfrm>
            <a:off x="2124075" y="1484313"/>
            <a:ext cx="5256213" cy="1223962"/>
          </a:xfrm>
          <a:prstGeom prst="flowChartOffpageConnector">
            <a:avLst/>
          </a:prstGeom>
          <a:solidFill>
            <a:schemeClr val="folHlink">
              <a:alpha val="42999"/>
            </a:schemeClr>
          </a:solidFill>
          <a:ln w="9525" cap="rnd" algn="ctr">
            <a:solidFill>
              <a:schemeClr val="accent2"/>
            </a:solidFill>
            <a:prstDash val="sysDot"/>
            <a:miter lim="800000"/>
            <a:headEnd/>
            <a:tailEnd/>
          </a:ln>
          <a:effectLst/>
        </p:spPr>
        <p:txBody>
          <a:bodyPr wrap="none" anchor="ctr"/>
          <a:lstStyle/>
          <a:p>
            <a:pPr rtl="0"/>
            <a:endParaRPr lang="fa-IR" b="1"/>
          </a:p>
          <a:p>
            <a:pPr rtl="0"/>
            <a:r>
              <a:rPr lang="ar-SA" b="1"/>
              <a:t>هرگز قوطی های اسپری و یا حاوی گاز های تحت فشار را</a:t>
            </a:r>
            <a:endParaRPr lang="fa-IR" b="1"/>
          </a:p>
          <a:p>
            <a:pPr rtl="0"/>
            <a:r>
              <a:rPr lang="ar-SA" b="1"/>
              <a:t> در مقابل بخاری در حال روشن قرار ندهید.</a:t>
            </a:r>
            <a:r>
              <a:rPr lang="fa-IR" b="1"/>
              <a:t> </a:t>
            </a:r>
          </a:p>
          <a:p>
            <a:endParaRPr lang="en-US"/>
          </a:p>
        </p:txBody>
      </p:sp>
    </p:spTree>
  </p:cSld>
  <p:clrMapOvr>
    <a:masterClrMapping/>
  </p:clrMapOvr>
  <p:transition spd="slow" advClick="0">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06-03-13-5-2-image012"/>
          <p:cNvPicPr>
            <a:picLocks noChangeAspect="1" noChangeArrowheads="1"/>
          </p:cNvPicPr>
          <p:nvPr/>
        </p:nvPicPr>
        <p:blipFill>
          <a:blip r:embed="rId2"/>
          <a:srcRect/>
          <a:stretch>
            <a:fillRect/>
          </a:stretch>
        </p:blipFill>
        <p:spPr bwMode="auto">
          <a:xfrm>
            <a:off x="755650" y="3313113"/>
            <a:ext cx="3311525" cy="2216150"/>
          </a:xfrm>
          <a:prstGeom prst="rect">
            <a:avLst/>
          </a:prstGeom>
          <a:noFill/>
        </p:spPr>
      </p:pic>
      <p:pic>
        <p:nvPicPr>
          <p:cNvPr id="48134" name="Picture 6" descr="06-03-13-4-26-image009"/>
          <p:cNvPicPr>
            <a:picLocks noChangeAspect="1" noChangeArrowheads="1"/>
          </p:cNvPicPr>
          <p:nvPr/>
        </p:nvPicPr>
        <p:blipFill>
          <a:blip r:embed="rId3"/>
          <a:srcRect/>
          <a:stretch>
            <a:fillRect/>
          </a:stretch>
        </p:blipFill>
        <p:spPr bwMode="auto">
          <a:xfrm>
            <a:off x="4972050" y="3284538"/>
            <a:ext cx="3271838" cy="2303462"/>
          </a:xfrm>
          <a:prstGeom prst="rect">
            <a:avLst/>
          </a:prstGeom>
          <a:noFill/>
        </p:spPr>
      </p:pic>
      <p:sp>
        <p:nvSpPr>
          <p:cNvPr id="48148" name="AutoShape 20"/>
          <p:cNvSpPr>
            <a:spLocks noChangeArrowheads="1"/>
          </p:cNvSpPr>
          <p:nvPr/>
        </p:nvSpPr>
        <p:spPr bwMode="auto">
          <a:xfrm>
            <a:off x="2124075" y="981075"/>
            <a:ext cx="4752975" cy="1079500"/>
          </a:xfrm>
          <a:prstGeom prst="flowChartOffpageConnector">
            <a:avLst/>
          </a:prstGeom>
          <a:solidFill>
            <a:schemeClr val="folHlink">
              <a:alpha val="39000"/>
            </a:schemeClr>
          </a:solidFill>
          <a:ln w="9525" cap="rnd" algn="ctr">
            <a:solidFill>
              <a:schemeClr val="accent2"/>
            </a:solidFill>
            <a:prstDash val="sysDot"/>
            <a:miter lim="800000"/>
            <a:headEnd/>
            <a:tailEnd/>
          </a:ln>
          <a:effectLst/>
        </p:spPr>
        <p:txBody>
          <a:bodyPr wrap="none" anchor="ctr"/>
          <a:lstStyle/>
          <a:p>
            <a:endParaRPr lang="fa-IR" b="1">
              <a:solidFill>
                <a:srgbClr val="ED3011"/>
              </a:solidFill>
            </a:endParaRPr>
          </a:p>
          <a:p>
            <a:r>
              <a:rPr lang="ar-SA" b="1">
                <a:solidFill>
                  <a:srgbClr val="ED3011"/>
                </a:solidFill>
              </a:rPr>
              <a:t>هر بخاري و يا ساير وسايل گاز سوز بايد</a:t>
            </a:r>
            <a:endParaRPr lang="fa-IR" b="1">
              <a:solidFill>
                <a:srgbClr val="ED3011"/>
              </a:solidFill>
            </a:endParaRPr>
          </a:p>
          <a:p>
            <a:r>
              <a:rPr lang="ar-SA" b="1">
                <a:solidFill>
                  <a:srgbClr val="ED3011"/>
                </a:solidFill>
              </a:rPr>
              <a:t> به يك دودكش مجزا و مجهز به كلاهك متصل باشند.</a:t>
            </a:r>
          </a:p>
          <a:p>
            <a:endParaRPr lang="en-US"/>
          </a:p>
        </p:txBody>
      </p:sp>
    </p:spTree>
  </p:cSld>
  <p:clrMapOvr>
    <a:masterClrMapping/>
  </p:clrMapOvr>
  <p:transition spd="slow" advClick="0">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395288" y="476250"/>
            <a:ext cx="8388350" cy="1647825"/>
          </a:xfrm>
          <a:prstGeom prst="rect">
            <a:avLst/>
          </a:prstGeom>
          <a:noFill/>
          <a:ln w="9525">
            <a:noFill/>
            <a:miter lim="800000"/>
            <a:headEnd/>
            <a:tailEnd/>
          </a:ln>
          <a:effectLst/>
        </p:spPr>
        <p:txBody>
          <a:bodyPr anchor="ctr">
            <a:spAutoFit/>
          </a:bodyPr>
          <a:lstStyle/>
          <a:p>
            <a:pPr rtl="0"/>
            <a:endParaRPr lang="en-US" sz="1800">
              <a:solidFill>
                <a:schemeClr val="tx1"/>
              </a:solidFill>
              <a:cs typeface="Arial" charset="0"/>
            </a:endParaRPr>
          </a:p>
          <a:p>
            <a:pPr rtl="0"/>
            <a:r>
              <a:rPr lang="ar-SA" sz="2800" b="1">
                <a:solidFill>
                  <a:srgbClr val="FF0000"/>
                </a:solidFill>
              </a:rPr>
              <a:t>8- درصورتيكه احساس كرديد سوخت بخاري ناقص بوده و يا باشعله آبي نمي سوزد به آن بي‌تفاوت نمانيد، ممكن است اين نقص ناشي از نرسيدن هواي كافي به بخاري باشد.</a:t>
            </a:r>
          </a:p>
        </p:txBody>
      </p:sp>
      <p:sp>
        <p:nvSpPr>
          <p:cNvPr id="49158" name="Rectangle 6"/>
          <p:cNvSpPr>
            <a:spLocks noChangeArrowheads="1"/>
          </p:cNvSpPr>
          <p:nvPr/>
        </p:nvSpPr>
        <p:spPr bwMode="auto">
          <a:xfrm>
            <a:off x="2627313" y="5300663"/>
            <a:ext cx="4167187" cy="519112"/>
          </a:xfrm>
          <a:prstGeom prst="rect">
            <a:avLst/>
          </a:prstGeom>
          <a:noFill/>
          <a:ln w="9525">
            <a:noFill/>
            <a:miter lim="800000"/>
            <a:headEnd/>
            <a:tailEnd/>
          </a:ln>
          <a:effectLst/>
        </p:spPr>
        <p:txBody>
          <a:bodyPr wrap="none" anchor="ctr">
            <a:spAutoFit/>
          </a:bodyPr>
          <a:lstStyle/>
          <a:p>
            <a:r>
              <a:rPr lang="ar-SA" sz="2800" b="1">
                <a:solidFill>
                  <a:srgbClr val="FF0000"/>
                </a:solidFill>
              </a:rPr>
              <a:t>بخاري بايستي همواره با شعله آبي بسوزد .</a:t>
            </a:r>
          </a:p>
        </p:txBody>
      </p:sp>
      <p:sp>
        <p:nvSpPr>
          <p:cNvPr id="49160" name="AutoShape 8"/>
          <p:cNvSpPr>
            <a:spLocks noChangeArrowheads="1"/>
          </p:cNvSpPr>
          <p:nvPr/>
        </p:nvSpPr>
        <p:spPr bwMode="auto">
          <a:xfrm>
            <a:off x="5940425" y="3284538"/>
            <a:ext cx="2665413" cy="936625"/>
          </a:xfrm>
          <a:prstGeom prst="cloudCallout">
            <a:avLst>
              <a:gd name="adj1" fmla="val -61912"/>
              <a:gd name="adj2" fmla="val 135426"/>
            </a:avLst>
          </a:prstGeom>
          <a:solidFill>
            <a:srgbClr val="FFFF99">
              <a:alpha val="56000"/>
            </a:srgbClr>
          </a:solidFill>
          <a:ln w="9525">
            <a:solidFill>
              <a:srgbClr val="FF0000"/>
            </a:solidFill>
            <a:round/>
            <a:headEnd/>
            <a:tailEnd/>
          </a:ln>
          <a:effectLst/>
        </p:spPr>
        <p:txBody>
          <a:bodyPr anchor="ctr"/>
          <a:lstStyle/>
          <a:p>
            <a:r>
              <a:rPr lang="ar-SA" b="1" i="1">
                <a:solidFill>
                  <a:srgbClr val="FF0000"/>
                </a:solidFill>
              </a:rPr>
              <a:t>دقت نماييد</a:t>
            </a:r>
            <a:endParaRPr lang="en-US" b="1" i="1">
              <a:solidFill>
                <a:srgbClr val="FF0000"/>
              </a:solidFill>
            </a:endParaRPr>
          </a:p>
        </p:txBody>
      </p:sp>
      <p:graphicFrame>
        <p:nvGraphicFramePr>
          <p:cNvPr id="49161" name="Object 9"/>
          <p:cNvGraphicFramePr>
            <a:graphicFrameLocks noChangeAspect="1"/>
          </p:cNvGraphicFramePr>
          <p:nvPr/>
        </p:nvGraphicFramePr>
        <p:xfrm>
          <a:off x="755650" y="2060575"/>
          <a:ext cx="2838450" cy="3248025"/>
        </p:xfrm>
        <a:graphic>
          <a:graphicData uri="http://schemas.openxmlformats.org/presentationml/2006/ole">
            <p:oleObj spid="_x0000_s49161" name="Bitmap Image" r:id="rId3" imgW="2838846" imgH="3247619" progId="PBrush">
              <p:embed/>
            </p:oleObj>
          </a:graphicData>
        </a:graphic>
      </p:graphicFrame>
    </p:spTree>
  </p:cSld>
  <p:clrMapOvr>
    <a:masterClrMapping/>
  </p:clrMapOvr>
  <p:transition spd="slow" advClick="0">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1258888" y="2565400"/>
            <a:ext cx="6764337" cy="519113"/>
          </a:xfrm>
          <a:prstGeom prst="rect">
            <a:avLst/>
          </a:prstGeom>
          <a:noFill/>
          <a:ln w="9525">
            <a:noFill/>
            <a:miter lim="800000"/>
            <a:headEnd/>
            <a:tailEnd/>
          </a:ln>
          <a:effectLst/>
        </p:spPr>
        <p:txBody>
          <a:bodyPr wrap="none" anchor="ctr">
            <a:spAutoFit/>
          </a:bodyPr>
          <a:lstStyle/>
          <a:p>
            <a:pPr algn="l" rtl="0"/>
            <a:r>
              <a:rPr lang="ar-SA" sz="2800" b="1">
                <a:solidFill>
                  <a:schemeClr val="accent2"/>
                </a:solidFill>
                <a:cs typeface="B Titr" pitchFamily="2" charset="-78"/>
              </a:rPr>
              <a:t>نكات ايمني در مورد استفاده از سيستم حرارت مركزي</a:t>
            </a:r>
            <a:r>
              <a:rPr lang="en-US" sz="2800" b="1">
                <a:solidFill>
                  <a:schemeClr val="accent2"/>
                </a:solidFill>
                <a:cs typeface="B Titr" pitchFamily="2" charset="-78"/>
              </a:rPr>
              <a:t> </a:t>
            </a:r>
          </a:p>
        </p:txBody>
      </p:sp>
    </p:spTree>
  </p:cSld>
  <p:clrMapOvr>
    <a:masterClrMapping/>
  </p:clrMapOvr>
  <p:transition spd="slow" advClick="0">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250825" y="207963"/>
            <a:ext cx="8642350" cy="6299200"/>
          </a:xfrm>
          <a:prstGeom prst="rect">
            <a:avLst/>
          </a:prstGeom>
          <a:noFill/>
          <a:ln w="9525">
            <a:noFill/>
            <a:miter lim="800000"/>
            <a:headEnd/>
            <a:tailEnd/>
          </a:ln>
          <a:effectLst/>
        </p:spPr>
        <p:txBody>
          <a:bodyPr anchor="ctr">
            <a:spAutoFit/>
          </a:bodyPr>
          <a:lstStyle/>
          <a:p>
            <a:pPr algn="r"/>
            <a:r>
              <a:rPr lang="ar-SA" b="1">
                <a:solidFill>
                  <a:srgbClr val="FF0000"/>
                </a:solidFill>
              </a:rPr>
              <a:t>1 ـ محل اتاقك موتورخانه بايستي به طريقي</a:t>
            </a:r>
            <a:r>
              <a:rPr lang="fa-IR" b="1">
                <a:solidFill>
                  <a:srgbClr val="FF0000"/>
                </a:solidFill>
              </a:rPr>
              <a:t> </a:t>
            </a:r>
            <a:r>
              <a:rPr lang="ar-SA" b="1">
                <a:solidFill>
                  <a:srgbClr val="FF0000"/>
                </a:solidFill>
              </a:rPr>
              <a:t>باشد كه هوا در آن جريان داشته باشد . به عبارت ديگرهوا از دريچه اي وارد و از دريچه يا پنجره ديگري به خارج هدايت شود.</a:t>
            </a:r>
            <a:endParaRPr lang="en-US" b="1">
              <a:solidFill>
                <a:srgbClr val="FF0000"/>
              </a:solidFill>
            </a:endParaRPr>
          </a:p>
          <a:p>
            <a:pPr algn="r"/>
            <a:r>
              <a:rPr lang="ar-SA" b="1">
                <a:solidFill>
                  <a:srgbClr val="FF0000"/>
                </a:solidFill>
              </a:rPr>
              <a:t>2 ـ زير درب موتورخانه جهت عبور جريان ، حداقل 5 سانتي متر با زمين فاصله داشته باشد و در قسمت پايين درب نيز يك دريچه مشبك جهت تهويه تعبيه گردد .</a:t>
            </a:r>
            <a:endParaRPr lang="en-US" b="1">
              <a:solidFill>
                <a:srgbClr val="FF0000"/>
              </a:solidFill>
            </a:endParaRPr>
          </a:p>
          <a:p>
            <a:pPr algn="r"/>
            <a:r>
              <a:rPr lang="ar-SA" b="1">
                <a:solidFill>
                  <a:srgbClr val="FF0000"/>
                </a:solidFill>
              </a:rPr>
              <a:t>3 ـ توصيه مي شود موتور خانه</a:t>
            </a:r>
            <a:r>
              <a:rPr lang="fa-IR" b="1">
                <a:solidFill>
                  <a:srgbClr val="FF0000"/>
                </a:solidFill>
              </a:rPr>
              <a:t> </a:t>
            </a:r>
            <a:r>
              <a:rPr lang="ar-SA" b="1">
                <a:solidFill>
                  <a:srgbClr val="FF0000"/>
                </a:solidFill>
              </a:rPr>
              <a:t>مجهز به هواكش </a:t>
            </a:r>
            <a:r>
              <a:rPr lang="en-US" b="1">
                <a:solidFill>
                  <a:srgbClr val="FF0000"/>
                </a:solidFill>
              </a:rPr>
              <a:t>)</a:t>
            </a:r>
            <a:r>
              <a:rPr lang="ar-SA" b="1">
                <a:solidFill>
                  <a:srgbClr val="FF0000"/>
                </a:solidFill>
              </a:rPr>
              <a:t> </a:t>
            </a:r>
            <a:r>
              <a:rPr lang="en-US" b="1">
                <a:solidFill>
                  <a:srgbClr val="FF0000"/>
                </a:solidFill>
              </a:rPr>
              <a:t>FAN</a:t>
            </a:r>
            <a:r>
              <a:rPr lang="ar-SA" b="1">
                <a:solidFill>
                  <a:srgbClr val="FF0000"/>
                </a:solidFill>
              </a:rPr>
              <a:t> </a:t>
            </a:r>
            <a:r>
              <a:rPr lang="en-US" b="1">
                <a:solidFill>
                  <a:srgbClr val="FF0000"/>
                </a:solidFill>
              </a:rPr>
              <a:t>(</a:t>
            </a:r>
            <a:r>
              <a:rPr lang="ar-SA" b="1">
                <a:solidFill>
                  <a:srgbClr val="FF0000"/>
                </a:solidFill>
              </a:rPr>
              <a:t> باشد .</a:t>
            </a:r>
            <a:endParaRPr lang="en-US" b="1">
              <a:solidFill>
                <a:srgbClr val="FF0000"/>
              </a:solidFill>
            </a:endParaRPr>
          </a:p>
          <a:p>
            <a:pPr algn="r"/>
            <a:r>
              <a:rPr lang="ar-SA" b="1">
                <a:solidFill>
                  <a:srgbClr val="FF0000"/>
                </a:solidFill>
              </a:rPr>
              <a:t>4 ـ پنجره موتورخانه را هميشه نيمه باز نگه داريد .</a:t>
            </a:r>
            <a:endParaRPr lang="en-US" b="1">
              <a:solidFill>
                <a:srgbClr val="FF0000"/>
              </a:solidFill>
            </a:endParaRPr>
          </a:p>
          <a:p>
            <a:pPr algn="r"/>
            <a:r>
              <a:rPr lang="ar-SA" b="1">
                <a:solidFill>
                  <a:srgbClr val="FF0000"/>
                </a:solidFill>
              </a:rPr>
              <a:t>5 ـ منافذ دودكش ها بايد كاملاً آببندي شده باشد .</a:t>
            </a:r>
            <a:endParaRPr lang="en-US" b="1">
              <a:solidFill>
                <a:srgbClr val="FF0000"/>
              </a:solidFill>
            </a:endParaRPr>
          </a:p>
          <a:p>
            <a:pPr algn="r"/>
            <a:r>
              <a:rPr lang="ar-SA" b="1">
                <a:solidFill>
                  <a:srgbClr val="FF0000"/>
                </a:solidFill>
              </a:rPr>
              <a:t>6 ـ كنترل نماييد از اطراف ديگ و مابين پره ها گازهاي حاصل از احتراق در فضا پخش نشود تا در معرض خطر قرار نگيريد .</a:t>
            </a:r>
            <a:endParaRPr lang="en-US" b="1">
              <a:solidFill>
                <a:srgbClr val="FF0000"/>
              </a:solidFill>
            </a:endParaRPr>
          </a:p>
          <a:p>
            <a:pPr algn="r"/>
            <a:r>
              <a:rPr lang="ar-SA" b="1">
                <a:solidFill>
                  <a:srgbClr val="FF0000"/>
                </a:solidFill>
              </a:rPr>
              <a:t>7 ـ در هنگام ورود به موتورخانه ، درب را باز نگه داريد و چند لحظه تأمل نموده و سپس وارد موتورخانه شويد تا در صورت وجود احتمالي گازهاي سمي ، تبادل هوا با فضاي بيرون انجام گيرد .</a:t>
            </a:r>
            <a:endParaRPr lang="fa-IR" b="1">
              <a:solidFill>
                <a:srgbClr val="FF0000"/>
              </a:solidFill>
            </a:endParaRPr>
          </a:p>
          <a:p>
            <a:pPr algn="r"/>
            <a:r>
              <a:rPr lang="ar-SA" b="1">
                <a:solidFill>
                  <a:srgbClr val="FF0000"/>
                </a:solidFill>
              </a:rPr>
              <a:t>8 ـ ازتعبيه لوله هاي دودكش به صورت افقي و بيش از يك متر در موتورخانه ، خودداري فرماييد .</a:t>
            </a:r>
          </a:p>
          <a:p>
            <a:pPr algn="r"/>
            <a:r>
              <a:rPr lang="ar-SA" b="1">
                <a:solidFill>
                  <a:srgbClr val="FF0000"/>
                </a:solidFill>
              </a:rPr>
              <a:t>9 ـ از نصب زانوهاي متعدد دودكش در موتورخانه جداً پرهيز نماييد . در صورتيكه سيستم فعلي منزل شما بدين صورت بوده ، در اولين فرصت نسبت به اصلاح سيستم دودكش دستگاه شوفاژ اقدام فرماييد .</a:t>
            </a:r>
          </a:p>
          <a:p>
            <a:pPr algn="r"/>
            <a:r>
              <a:rPr lang="ar-SA" b="1">
                <a:solidFill>
                  <a:srgbClr val="FF0000"/>
                </a:solidFill>
              </a:rPr>
              <a:t>10 ـ اطراف لوله هاي بالارونده ( آب سرد و گرم و .. ) از موتورخانه را كاملاً و توسط مصالح مناسب ، آببندي نماييد.در غير اينصورت امكان نفوذ گاز سمي مونواكسيدكربن از اطراف لوله ها به واحد مسكوني شما وجود دارد .</a:t>
            </a:r>
            <a:r>
              <a:rPr lang="en-US" b="1">
                <a:solidFill>
                  <a:srgbClr val="FF0000"/>
                </a:solidFill>
              </a:rPr>
              <a:t> </a:t>
            </a:r>
            <a:endParaRPr lang="ar-SA" b="1">
              <a:solidFill>
                <a:srgbClr val="FF0000"/>
              </a:solidFill>
            </a:endParaRPr>
          </a:p>
        </p:txBody>
      </p:sp>
    </p:spTree>
  </p:cSld>
  <p:clrMapOvr>
    <a:masterClrMapping/>
  </p:clrMapOvr>
  <p:transition spd="slow" advClick="0">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2484438" y="1196975"/>
            <a:ext cx="4262437" cy="457200"/>
          </a:xfrm>
          <a:prstGeom prst="rect">
            <a:avLst/>
          </a:prstGeom>
          <a:noFill/>
          <a:ln w="9525">
            <a:noFill/>
            <a:miter lim="800000"/>
            <a:headEnd/>
            <a:tailEnd/>
          </a:ln>
          <a:effectLst/>
        </p:spPr>
        <p:txBody>
          <a:bodyPr wrap="none" anchor="ctr">
            <a:spAutoFit/>
          </a:bodyPr>
          <a:lstStyle/>
          <a:p>
            <a:r>
              <a:rPr lang="ar-SA" b="1">
                <a:solidFill>
                  <a:srgbClr val="FF0000"/>
                </a:solidFill>
              </a:rPr>
              <a:t>نكات ايمني در مورد استفاده از شومينه هاي گازي</a:t>
            </a:r>
          </a:p>
        </p:txBody>
      </p:sp>
      <p:pic>
        <p:nvPicPr>
          <p:cNvPr id="54277" name="Picture 5" descr="spaceheat_4"/>
          <p:cNvPicPr>
            <a:picLocks noChangeAspect="1" noChangeArrowheads="1"/>
          </p:cNvPicPr>
          <p:nvPr/>
        </p:nvPicPr>
        <p:blipFill>
          <a:blip r:embed="rId2"/>
          <a:srcRect/>
          <a:stretch>
            <a:fillRect/>
          </a:stretch>
        </p:blipFill>
        <p:spPr bwMode="auto">
          <a:xfrm>
            <a:off x="3419475" y="2708275"/>
            <a:ext cx="2563813" cy="2563813"/>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50825" y="476250"/>
            <a:ext cx="8713788" cy="1552575"/>
          </a:xfrm>
          <a:prstGeom prst="rect">
            <a:avLst/>
          </a:prstGeom>
          <a:noFill/>
          <a:ln w="9525">
            <a:noFill/>
            <a:miter lim="800000"/>
            <a:headEnd/>
            <a:tailEnd/>
          </a:ln>
          <a:effectLst/>
        </p:spPr>
        <p:txBody>
          <a:bodyPr anchor="ctr">
            <a:spAutoFit/>
          </a:bodyPr>
          <a:lstStyle/>
          <a:p>
            <a:pPr algn="r"/>
            <a:r>
              <a:rPr lang="ar-SA" b="1">
                <a:solidFill>
                  <a:srgbClr val="FF0000"/>
                </a:solidFill>
              </a:rPr>
              <a:t>     شومينه وسيله گرمايشي است که در سالهاي اخير بيشتر به عنوان دکور و تجملات از آن استفاده مي شود . توجه داشته باشيد وسائل گازسوز فقط مي تواند نيازهاي گرمايشي را تأمين نمايد و هر نوع بهره برداري فرعي و احياناً غيراستاندارد و نا ايمن از آنها مي تواند پيامدهاي خطرناکي داشته باشد .</a:t>
            </a:r>
            <a:endParaRPr lang="en-US" b="1">
              <a:solidFill>
                <a:srgbClr val="FF0000"/>
              </a:solidFill>
            </a:endParaRPr>
          </a:p>
          <a:p>
            <a:endParaRPr lang="en-US" b="1" u="sng">
              <a:solidFill>
                <a:srgbClr val="FF0000"/>
              </a:solidFill>
            </a:endParaRPr>
          </a:p>
        </p:txBody>
      </p:sp>
      <p:pic>
        <p:nvPicPr>
          <p:cNvPr id="55312" name="Picture 16" descr="spaceheat_5"/>
          <p:cNvPicPr>
            <a:picLocks noChangeAspect="1" noChangeArrowheads="1"/>
          </p:cNvPicPr>
          <p:nvPr/>
        </p:nvPicPr>
        <p:blipFill>
          <a:blip r:embed="rId2"/>
          <a:srcRect/>
          <a:stretch>
            <a:fillRect/>
          </a:stretch>
        </p:blipFill>
        <p:spPr bwMode="auto">
          <a:xfrm>
            <a:off x="3376613" y="2809875"/>
            <a:ext cx="2635250" cy="263525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2" name="Rectangle 4"/>
          <p:cNvSpPr>
            <a:spLocks noChangeArrowheads="1"/>
          </p:cNvSpPr>
          <p:nvPr/>
        </p:nvSpPr>
        <p:spPr bwMode="auto">
          <a:xfrm>
            <a:off x="107950" y="404813"/>
            <a:ext cx="8856663" cy="6299200"/>
          </a:xfrm>
          <a:prstGeom prst="rect">
            <a:avLst/>
          </a:prstGeom>
          <a:noFill/>
          <a:ln w="9525" algn="ctr">
            <a:noFill/>
            <a:miter lim="800000"/>
            <a:headEnd/>
            <a:tailEnd/>
          </a:ln>
          <a:effectLst/>
        </p:spPr>
        <p:txBody>
          <a:bodyPr>
            <a:spAutoFit/>
          </a:bodyPr>
          <a:lstStyle/>
          <a:p>
            <a:endParaRPr lang="fa-IR" b="1" u="sng">
              <a:solidFill>
                <a:srgbClr val="FF0000"/>
              </a:solidFill>
            </a:endParaRPr>
          </a:p>
          <a:p>
            <a:r>
              <a:rPr lang="ar-SA" b="1">
                <a:solidFill>
                  <a:srgbClr val="FF0000"/>
                </a:solidFill>
              </a:rPr>
              <a:t>جهت ايمني بيشتر توجه شما را به نکات ذيل جلب مي نمايد</a:t>
            </a:r>
            <a:endParaRPr lang="fa-IR" b="1">
              <a:solidFill>
                <a:srgbClr val="FF0000"/>
              </a:solidFill>
            </a:endParaRPr>
          </a:p>
          <a:p>
            <a:endParaRPr lang="fa-IR" b="1" u="sng">
              <a:solidFill>
                <a:srgbClr val="FF0000"/>
              </a:solidFill>
            </a:endParaRPr>
          </a:p>
          <a:p>
            <a:pPr algn="r"/>
            <a:r>
              <a:rPr lang="ar-SA" b="1">
                <a:solidFill>
                  <a:srgbClr val="FF0000"/>
                </a:solidFill>
              </a:rPr>
              <a:t>1</a:t>
            </a:r>
            <a:r>
              <a:rPr lang="fa-IR" b="1">
                <a:solidFill>
                  <a:srgbClr val="FF0000"/>
                </a:solidFill>
              </a:rPr>
              <a:t> </a:t>
            </a:r>
            <a:r>
              <a:rPr lang="ar-SA" b="1">
                <a:solidFill>
                  <a:srgbClr val="FF0000"/>
                </a:solidFill>
              </a:rPr>
              <a:t>.</a:t>
            </a:r>
            <a:r>
              <a:rPr lang="fa-IR" b="1">
                <a:solidFill>
                  <a:srgbClr val="FF0000"/>
                </a:solidFill>
              </a:rPr>
              <a:t> </a:t>
            </a:r>
            <a:r>
              <a:rPr lang="ar-SA" b="1">
                <a:solidFill>
                  <a:srgbClr val="FF0000"/>
                </a:solidFill>
              </a:rPr>
              <a:t>به منظور جلوگيري از خطر نشتي گاز ، شومينه بايستي مجهز به ترموکوپل و شير جداگانه قطع و وصل باشد .</a:t>
            </a:r>
            <a:endParaRPr lang="en-US" b="1">
              <a:solidFill>
                <a:srgbClr val="FF0000"/>
              </a:solidFill>
            </a:endParaRPr>
          </a:p>
          <a:p>
            <a:pPr algn="r"/>
            <a:r>
              <a:rPr lang="fa-IR" b="1">
                <a:solidFill>
                  <a:srgbClr val="FF0000"/>
                </a:solidFill>
              </a:rPr>
              <a:t> </a:t>
            </a:r>
            <a:r>
              <a:rPr lang="ar-SA" b="1">
                <a:solidFill>
                  <a:srgbClr val="FF0000"/>
                </a:solidFill>
              </a:rPr>
              <a:t>2.</a:t>
            </a:r>
            <a:r>
              <a:rPr lang="fa-IR" b="1">
                <a:solidFill>
                  <a:srgbClr val="FF0000"/>
                </a:solidFill>
              </a:rPr>
              <a:t> </a:t>
            </a:r>
            <a:r>
              <a:rPr lang="ar-SA" b="1">
                <a:solidFill>
                  <a:srgbClr val="FF0000"/>
                </a:solidFill>
              </a:rPr>
              <a:t>نحوه ساخت تنوره آجري شومينه بايستي به نوعي باشد که اولاً به سهولت مکنده گازهاي حاصل از احتراق باشد و ثانياً جهت دهنده گازهاي حاصل از احتراق به سمت بالا و دودکش فلزي تعبيه شده( دربخش فوقاني )باشد .</a:t>
            </a:r>
            <a:endParaRPr lang="en-US" b="1">
              <a:solidFill>
                <a:srgbClr val="FF0000"/>
              </a:solidFill>
            </a:endParaRPr>
          </a:p>
          <a:p>
            <a:pPr algn="r"/>
            <a:r>
              <a:rPr lang="ar-SA" b="1">
                <a:solidFill>
                  <a:srgbClr val="FF0000"/>
                </a:solidFill>
              </a:rPr>
              <a:t>3.</a:t>
            </a:r>
            <a:r>
              <a:rPr lang="fa-IR" b="1">
                <a:solidFill>
                  <a:srgbClr val="FF0000"/>
                </a:solidFill>
              </a:rPr>
              <a:t> </a:t>
            </a:r>
            <a:r>
              <a:rPr lang="ar-SA" b="1">
                <a:solidFill>
                  <a:srgbClr val="FF0000"/>
                </a:solidFill>
              </a:rPr>
              <a:t>اجاق شومينه بايستي کاملاً در راستا و زير دودکش قرار داده شود تا گازهاي حاصل از احتراق به فضاي اتاق نفوذ نکند .</a:t>
            </a:r>
            <a:endParaRPr lang="en-US" b="1">
              <a:solidFill>
                <a:srgbClr val="FF0000"/>
              </a:solidFill>
            </a:endParaRPr>
          </a:p>
          <a:p>
            <a:pPr algn="r"/>
            <a:r>
              <a:rPr lang="ar-SA" b="1">
                <a:solidFill>
                  <a:srgbClr val="FF0000"/>
                </a:solidFill>
              </a:rPr>
              <a:t>4.</a:t>
            </a:r>
            <a:r>
              <a:rPr lang="fa-IR" b="1">
                <a:solidFill>
                  <a:srgbClr val="FF0000"/>
                </a:solidFill>
              </a:rPr>
              <a:t> </a:t>
            </a:r>
            <a:r>
              <a:rPr lang="ar-SA" b="1">
                <a:solidFill>
                  <a:srgbClr val="FF0000"/>
                </a:solidFill>
              </a:rPr>
              <a:t>براي خروج سهل و ايمن گازهاي حاصل از احتراق از دودکش به قطر </a:t>
            </a:r>
            <a:r>
              <a:rPr lang="fa-IR" b="1" u="sng">
                <a:solidFill>
                  <a:srgbClr val="FF0000"/>
                </a:solidFill>
              </a:rPr>
              <a:t>15</a:t>
            </a:r>
            <a:r>
              <a:rPr lang="ar-SA" b="1">
                <a:solidFill>
                  <a:srgbClr val="FF0000"/>
                </a:solidFill>
              </a:rPr>
              <a:t> سانتيمتر استفاده شود .</a:t>
            </a:r>
            <a:endParaRPr lang="en-US" b="1">
              <a:solidFill>
                <a:srgbClr val="FF0000"/>
              </a:solidFill>
            </a:endParaRPr>
          </a:p>
          <a:p>
            <a:pPr algn="r"/>
            <a:r>
              <a:rPr lang="ar-SA" b="1">
                <a:solidFill>
                  <a:srgbClr val="FF0000"/>
                </a:solidFill>
              </a:rPr>
              <a:t>5.نصب شومينه در آپارتمانهاي کوچک مي تواند خطرساز باشد . در اينگونه مواقع ترجيحاً از بخاري گازي استفاده شود .</a:t>
            </a:r>
            <a:endParaRPr lang="en-US" b="1">
              <a:solidFill>
                <a:srgbClr val="FF0000"/>
              </a:solidFill>
            </a:endParaRPr>
          </a:p>
          <a:p>
            <a:pPr algn="r"/>
            <a:r>
              <a:rPr lang="ar-SA" b="1">
                <a:solidFill>
                  <a:srgbClr val="FF0000"/>
                </a:solidFill>
              </a:rPr>
              <a:t>6.</a:t>
            </a:r>
            <a:r>
              <a:rPr lang="fa-IR" b="1">
                <a:solidFill>
                  <a:srgbClr val="FF0000"/>
                </a:solidFill>
              </a:rPr>
              <a:t> </a:t>
            </a:r>
            <a:r>
              <a:rPr lang="ar-SA" b="1">
                <a:solidFill>
                  <a:srgbClr val="FF0000"/>
                </a:solidFill>
              </a:rPr>
              <a:t>دودکش شومينه بايستي بدون درز تا بالاي بام ادامه داشته و حتماً داراي کلاهک </a:t>
            </a:r>
            <a:r>
              <a:rPr lang="en-US" b="1" u="sng">
                <a:solidFill>
                  <a:srgbClr val="FF0000"/>
                </a:solidFill>
              </a:rPr>
              <a:t>H</a:t>
            </a:r>
            <a:r>
              <a:rPr lang="ar-SA" b="1">
                <a:solidFill>
                  <a:srgbClr val="FF0000"/>
                </a:solidFill>
              </a:rPr>
              <a:t> باشد .</a:t>
            </a:r>
            <a:endParaRPr lang="en-US" b="1">
              <a:solidFill>
                <a:srgbClr val="FF0000"/>
              </a:solidFill>
            </a:endParaRPr>
          </a:p>
          <a:p>
            <a:pPr algn="r"/>
            <a:r>
              <a:rPr lang="ar-SA" b="1">
                <a:solidFill>
                  <a:srgbClr val="FF0000"/>
                </a:solidFill>
              </a:rPr>
              <a:t>7.</a:t>
            </a:r>
            <a:r>
              <a:rPr lang="fa-IR" b="1">
                <a:solidFill>
                  <a:srgbClr val="FF0000"/>
                </a:solidFill>
              </a:rPr>
              <a:t> </a:t>
            </a:r>
            <a:r>
              <a:rPr lang="ar-SA" b="1">
                <a:solidFill>
                  <a:srgbClr val="FF0000"/>
                </a:solidFill>
              </a:rPr>
              <a:t>شير شومينه را در پايان فصل زمستان بسته و خروجي آنرا با درپوش مسدود نماييد .</a:t>
            </a:r>
            <a:endParaRPr lang="en-US" b="1">
              <a:solidFill>
                <a:srgbClr val="FF0000"/>
              </a:solidFill>
            </a:endParaRPr>
          </a:p>
          <a:p>
            <a:pPr algn="r"/>
            <a:r>
              <a:rPr lang="ar-SA" b="1">
                <a:solidFill>
                  <a:srgbClr val="FF0000"/>
                </a:solidFill>
              </a:rPr>
              <a:t>8.</a:t>
            </a:r>
            <a:r>
              <a:rPr lang="fa-IR" b="1">
                <a:solidFill>
                  <a:srgbClr val="FF0000"/>
                </a:solidFill>
              </a:rPr>
              <a:t> </a:t>
            </a:r>
            <a:r>
              <a:rPr lang="ar-SA" b="1">
                <a:solidFill>
                  <a:srgbClr val="FF0000"/>
                </a:solidFill>
              </a:rPr>
              <a:t>به هيچ عنوان به منظور رقص نور شعله ، شومينه را عمداً زردسوز ننمائيد . شعله زرد به معني توليد گازسمي مونواکسيدکربن در دستگاه مي باشد .</a:t>
            </a:r>
          </a:p>
          <a:p>
            <a:endParaRPr lang="en-US" b="1" u="sng">
              <a:solidFill>
                <a:srgbClr val="FF0000"/>
              </a:solidFill>
            </a:endParaRPr>
          </a:p>
        </p:txBody>
      </p:sp>
    </p:spTree>
  </p:cSld>
  <p:clrMapOvr>
    <a:masterClrMapping/>
  </p:clrMapOvr>
  <p:transition spd="slow" advClick="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Rectangle 5"/>
          <p:cNvSpPr>
            <a:spLocks noChangeArrowheads="1"/>
          </p:cNvSpPr>
          <p:nvPr/>
        </p:nvSpPr>
        <p:spPr bwMode="auto">
          <a:xfrm>
            <a:off x="323850" y="260350"/>
            <a:ext cx="8569325" cy="1311275"/>
          </a:xfrm>
          <a:prstGeom prst="rect">
            <a:avLst/>
          </a:prstGeom>
          <a:noFill/>
          <a:ln w="9525">
            <a:noFill/>
            <a:miter lim="800000"/>
            <a:headEnd/>
            <a:tailEnd/>
          </a:ln>
          <a:effectLst/>
        </p:spPr>
        <p:txBody>
          <a:bodyPr anchor="ctr">
            <a:spAutoFit/>
          </a:bodyPr>
          <a:lstStyle/>
          <a:p>
            <a:r>
              <a:rPr lang="ar-SA" sz="2000">
                <a:solidFill>
                  <a:srgbClr val="EF1605"/>
                </a:solidFill>
                <a:cs typeface="B Homa" pitchFamily="2" charset="-78"/>
              </a:rPr>
              <a:t>3- رگولاتور و كنتور نصب شده براي ساختماني كه شما در آن زندگي مي كنيد ظرفيت معيني را دارد. چنانچه قصد توسعه لوله كشي داخل و اضافه نمودن وسائل گازسوز را داريد حتماً اين موضوع را با شركت ملي گاز ايران در ميان بگذاريد تا ضمن دريافت راهنمائي هاي لازم در صورتي كه نياز به تعويض رگولاتور و كنتور باشد اقدام گردد.</a:t>
            </a:r>
          </a:p>
        </p:txBody>
      </p:sp>
      <p:sp>
        <p:nvSpPr>
          <p:cNvPr id="159750" name="Rectangle 6"/>
          <p:cNvSpPr>
            <a:spLocks noChangeArrowheads="1"/>
          </p:cNvSpPr>
          <p:nvPr/>
        </p:nvSpPr>
        <p:spPr bwMode="auto">
          <a:xfrm>
            <a:off x="684213" y="4967288"/>
            <a:ext cx="7848600" cy="701675"/>
          </a:xfrm>
          <a:prstGeom prst="rect">
            <a:avLst/>
          </a:prstGeom>
          <a:noFill/>
          <a:ln w="9525">
            <a:noFill/>
            <a:miter lim="800000"/>
            <a:headEnd/>
            <a:tailEnd/>
          </a:ln>
          <a:effectLst/>
        </p:spPr>
        <p:txBody>
          <a:bodyPr anchor="ctr">
            <a:spAutoFit/>
          </a:bodyPr>
          <a:lstStyle/>
          <a:p>
            <a:r>
              <a:rPr lang="ar-SA" sz="2000">
                <a:solidFill>
                  <a:srgbClr val="EF1605"/>
                </a:solidFill>
                <a:cs typeface="B Homa" pitchFamily="2" charset="-78"/>
              </a:rPr>
              <a:t>4- توسعه لوله كشي داخلي و اضافه نمودن وسائل گازسوز توسط افراد غير متخصص مي‌تواند عواقب وخيمي را براي مشتركين به دنبال داشته باشد .</a:t>
            </a:r>
            <a:r>
              <a:rPr lang="en-US" sz="1800">
                <a:solidFill>
                  <a:schemeClr val="tx1"/>
                </a:solidFill>
                <a:cs typeface="Arial" charset="0"/>
              </a:rPr>
              <a:t> </a:t>
            </a:r>
          </a:p>
        </p:txBody>
      </p:sp>
      <p:pic>
        <p:nvPicPr>
          <p:cNvPr id="159752" name="Picture 8" descr="03AWC007"/>
          <p:cNvPicPr>
            <a:picLocks noChangeAspect="1" noChangeArrowheads="1"/>
          </p:cNvPicPr>
          <p:nvPr/>
        </p:nvPicPr>
        <p:blipFill>
          <a:blip r:embed="rId2"/>
          <a:srcRect/>
          <a:stretch>
            <a:fillRect/>
          </a:stretch>
        </p:blipFill>
        <p:spPr bwMode="auto">
          <a:xfrm>
            <a:off x="5330825" y="1844675"/>
            <a:ext cx="1473200" cy="2232025"/>
          </a:xfrm>
          <a:prstGeom prst="rect">
            <a:avLst/>
          </a:prstGeom>
          <a:noFill/>
          <a:ln w="9525">
            <a:noFill/>
            <a:miter lim="800000"/>
            <a:headEnd/>
            <a:tailEnd/>
          </a:ln>
        </p:spPr>
      </p:pic>
      <p:pic>
        <p:nvPicPr>
          <p:cNvPr id="159753" name="Picture 9" descr="رگولاتور"/>
          <p:cNvPicPr>
            <a:picLocks noChangeAspect="1" noChangeArrowheads="1"/>
          </p:cNvPicPr>
          <p:nvPr/>
        </p:nvPicPr>
        <p:blipFill>
          <a:blip r:embed="rId3"/>
          <a:srcRect/>
          <a:stretch>
            <a:fillRect/>
          </a:stretch>
        </p:blipFill>
        <p:spPr bwMode="auto">
          <a:xfrm>
            <a:off x="1476375" y="2276475"/>
            <a:ext cx="2095500" cy="139065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79388" y="612775"/>
            <a:ext cx="8713787" cy="5643563"/>
          </a:xfrm>
          <a:prstGeom prst="rect">
            <a:avLst/>
          </a:prstGeom>
          <a:noFill/>
          <a:ln w="9525">
            <a:noFill/>
            <a:miter lim="800000"/>
            <a:headEnd/>
            <a:tailEnd/>
          </a:ln>
          <a:effectLst/>
        </p:spPr>
        <p:txBody>
          <a:bodyPr anchor="ctr">
            <a:spAutoFit/>
          </a:bodyPr>
          <a:lstStyle/>
          <a:p>
            <a:pPr algn="r"/>
            <a:r>
              <a:rPr lang="ar-SA" sz="2800" b="1">
                <a:solidFill>
                  <a:srgbClr val="FF0000"/>
                </a:solidFill>
              </a:rPr>
              <a:t>9.</a:t>
            </a:r>
            <a:r>
              <a:rPr lang="fa-IR" sz="2800" b="1">
                <a:solidFill>
                  <a:srgbClr val="FF0000"/>
                </a:solidFill>
              </a:rPr>
              <a:t> </a:t>
            </a:r>
            <a:r>
              <a:rPr lang="ar-SA" sz="2800" b="1">
                <a:solidFill>
                  <a:srgbClr val="FF0000"/>
                </a:solidFill>
              </a:rPr>
              <a:t>با توجه به امکان نفوذ گازسمي </a:t>
            </a:r>
            <a:r>
              <a:rPr lang="en-US" sz="2800" b="1">
                <a:solidFill>
                  <a:srgbClr val="FF0000"/>
                </a:solidFill>
              </a:rPr>
              <a:t>(CO)</a:t>
            </a:r>
            <a:r>
              <a:rPr lang="ar-SA" sz="2800" b="1">
                <a:solidFill>
                  <a:srgbClr val="FF0000"/>
                </a:solidFill>
              </a:rPr>
              <a:t> از درزهاي دودکش آجري به ساختمان حتي الامکان درشومينه ازدودکش آجري استفاده نگردد .</a:t>
            </a:r>
            <a:endParaRPr lang="en-US" sz="2800" b="1">
              <a:solidFill>
                <a:srgbClr val="FF0000"/>
              </a:solidFill>
            </a:endParaRPr>
          </a:p>
          <a:p>
            <a:pPr algn="r"/>
            <a:r>
              <a:rPr lang="ar-SA" sz="2800" b="1">
                <a:solidFill>
                  <a:srgbClr val="FF0000"/>
                </a:solidFill>
              </a:rPr>
              <a:t>10.</a:t>
            </a:r>
            <a:r>
              <a:rPr lang="fa-IR" sz="2800" b="1">
                <a:solidFill>
                  <a:srgbClr val="FF0000"/>
                </a:solidFill>
              </a:rPr>
              <a:t> </a:t>
            </a:r>
            <a:r>
              <a:rPr lang="ar-SA" sz="2800" b="1">
                <a:solidFill>
                  <a:srgbClr val="FF0000"/>
                </a:solidFill>
              </a:rPr>
              <a:t>دودکش شومينه مستيماًتابالاي بام(بدون استفاده از زانوهاي متعدد ادامه داشته باشد .</a:t>
            </a:r>
            <a:endParaRPr lang="en-US" sz="2800" b="1">
              <a:solidFill>
                <a:srgbClr val="FF0000"/>
              </a:solidFill>
            </a:endParaRPr>
          </a:p>
          <a:p>
            <a:pPr algn="r"/>
            <a:r>
              <a:rPr lang="ar-SA" sz="2800" b="1">
                <a:solidFill>
                  <a:srgbClr val="FF0000"/>
                </a:solidFill>
              </a:rPr>
              <a:t>11.</a:t>
            </a:r>
            <a:r>
              <a:rPr lang="fa-IR" sz="2800" b="1">
                <a:solidFill>
                  <a:srgbClr val="FF0000"/>
                </a:solidFill>
              </a:rPr>
              <a:t> </a:t>
            </a:r>
            <a:r>
              <a:rPr lang="ar-SA" sz="2800" b="1">
                <a:solidFill>
                  <a:srgbClr val="FF0000"/>
                </a:solidFill>
              </a:rPr>
              <a:t>شيرشومينه بايستي خارج ازآن قرارداده شود تا در هنگام آتش سوزي احتمالي بدون هرگونه آسيب بتوان گاز را قطع نمود .</a:t>
            </a:r>
            <a:endParaRPr lang="en-US" sz="2800" b="1">
              <a:solidFill>
                <a:srgbClr val="FF0000"/>
              </a:solidFill>
            </a:endParaRPr>
          </a:p>
          <a:p>
            <a:pPr algn="r"/>
            <a:r>
              <a:rPr lang="ar-SA" sz="2800" b="1">
                <a:solidFill>
                  <a:srgbClr val="FF0000"/>
                </a:solidFill>
              </a:rPr>
              <a:t>12.</a:t>
            </a:r>
            <a:r>
              <a:rPr lang="fa-IR" sz="2800" b="1">
                <a:solidFill>
                  <a:srgbClr val="FF0000"/>
                </a:solidFill>
              </a:rPr>
              <a:t> </a:t>
            </a:r>
            <a:r>
              <a:rPr lang="ar-SA" sz="2800" b="1">
                <a:solidFill>
                  <a:srgbClr val="FF0000"/>
                </a:solidFill>
              </a:rPr>
              <a:t>ارتفاع دهانه نماي دودکش نبايستي آنقدر زياد باشد که بخشي از گازهاي حاصل ازاحتراق به محل سکونت شما نفوذ نمايد . براي ساخت شومينه نياز به مشاوره با کارشناسان معتبر مي باشد .</a:t>
            </a:r>
            <a:endParaRPr lang="en-US" sz="2800" b="1">
              <a:solidFill>
                <a:srgbClr val="FF0000"/>
              </a:solidFill>
            </a:endParaRPr>
          </a:p>
          <a:p>
            <a:pPr algn="r"/>
            <a:r>
              <a:rPr lang="ar-SA" sz="2800" b="1">
                <a:solidFill>
                  <a:srgbClr val="FF0000"/>
                </a:solidFill>
              </a:rPr>
              <a:t>13.</a:t>
            </a:r>
            <a:r>
              <a:rPr lang="fa-IR" sz="2800" b="1">
                <a:solidFill>
                  <a:srgbClr val="FF0000"/>
                </a:solidFill>
              </a:rPr>
              <a:t> </a:t>
            </a:r>
            <a:r>
              <a:rPr lang="ar-SA" sz="2800" b="1">
                <a:solidFill>
                  <a:srgbClr val="FF0000"/>
                </a:solidFill>
              </a:rPr>
              <a:t>بدليل انتقال حرارت از اجاق شومينه به رابط شير اصلي گاز حتماً بايستي از لوله هاي مسي فشارقوي و اتصالات مطمئن استفاده شود .</a:t>
            </a:r>
            <a:endParaRPr lang="fa-IR" sz="2800" b="1">
              <a:solidFill>
                <a:srgbClr val="FF0000"/>
              </a:solidFill>
            </a:endParaRPr>
          </a:p>
          <a:p>
            <a:pPr algn="r"/>
            <a:r>
              <a:rPr lang="ar-SA" sz="2800" b="1">
                <a:solidFill>
                  <a:srgbClr val="FF0000"/>
                </a:solidFill>
              </a:rPr>
              <a:t>14.</a:t>
            </a:r>
            <a:r>
              <a:rPr lang="fa-IR" sz="2800" b="1">
                <a:solidFill>
                  <a:srgbClr val="FF0000"/>
                </a:solidFill>
              </a:rPr>
              <a:t> </a:t>
            </a:r>
            <a:r>
              <a:rPr lang="ar-SA" sz="2800" b="1">
                <a:solidFill>
                  <a:srgbClr val="FF0000"/>
                </a:solidFill>
              </a:rPr>
              <a:t>قبل ازروشن نمودن شومينه حتماً از بازبودن دريچه شومينه (دمپر) اطمينان حاصل نماييد چنانچه دمپر درحالت بسته باشد ، تمامي گازهاي سمي ناشي از احتراق به فضاي مسکوني برگشته و خطرناک مي باشد</a:t>
            </a:r>
            <a:endParaRPr lang="en-US" sz="2800" b="1">
              <a:solidFill>
                <a:srgbClr val="FF0000"/>
              </a:solidFill>
            </a:endParaRPr>
          </a:p>
        </p:txBody>
      </p:sp>
    </p:spTree>
  </p:cSld>
  <p:clrMapOvr>
    <a:masterClrMapping/>
  </p:clrMapOvr>
  <p:transition spd="slow" advClick="0">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Cloud"/>
          <p:cNvSpPr>
            <a:spLocks noChangeAspect="1" noEditPoints="1" noChangeArrowheads="1"/>
          </p:cNvSpPr>
          <p:nvPr/>
        </p:nvSpPr>
        <p:spPr bwMode="auto">
          <a:xfrm>
            <a:off x="1692275" y="1450975"/>
            <a:ext cx="5832475" cy="39068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r"/>
            <a:endParaRPr lang="fa-IR"/>
          </a:p>
          <a:p>
            <a:pPr algn="r"/>
            <a:endParaRPr lang="fa-IR"/>
          </a:p>
          <a:p>
            <a:pPr algn="r"/>
            <a:endParaRPr lang="fa-IR"/>
          </a:p>
          <a:p>
            <a:r>
              <a:rPr lang="fa-IR" sz="4800" b="1">
                <a:solidFill>
                  <a:srgbClr val="FF0000"/>
                </a:solidFill>
              </a:rPr>
              <a:t>ن</a:t>
            </a:r>
            <a:r>
              <a:rPr lang="ar-SA" sz="4800" b="1">
                <a:solidFill>
                  <a:srgbClr val="FF0000"/>
                </a:solidFill>
              </a:rPr>
              <a:t>شتي‌ها</a:t>
            </a:r>
            <a:endParaRPr lang="en-US" sz="4800" b="1">
              <a:solidFill>
                <a:srgbClr val="FF0000"/>
              </a:solidFill>
            </a:endParaRPr>
          </a:p>
        </p:txBody>
      </p:sp>
    </p:spTree>
  </p:cSld>
  <p:clrMapOvr>
    <a:masterClrMapping/>
  </p:clrMapOvr>
  <p:transition spd="slow" advClick="0">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468313" y="3141663"/>
            <a:ext cx="8134350" cy="3013075"/>
          </a:xfrm>
          <a:prstGeom prst="rect">
            <a:avLst/>
          </a:prstGeom>
          <a:noFill/>
          <a:ln w="9525">
            <a:noFill/>
            <a:miter lim="800000"/>
            <a:headEnd/>
            <a:tailEnd/>
          </a:ln>
          <a:effectLst/>
        </p:spPr>
        <p:txBody>
          <a:bodyPr anchor="ctr">
            <a:spAutoFit/>
          </a:bodyPr>
          <a:lstStyle/>
          <a:p>
            <a:pPr algn="r"/>
            <a:r>
              <a:rPr lang="ar-SA" b="1">
                <a:solidFill>
                  <a:srgbClr val="FF0000"/>
                </a:solidFill>
              </a:rPr>
              <a:t>نشتي دلايل متعددي داشته و در اين فرصت 5مورد از نشتي هايي كه توجه به اين نكات مي تواند جان بسياري ازمردم را در مقابل خطراتي از قبيل آتش سوزي و انفجار محفوظ نگه دارد را بررسي مي نمائيم .</a:t>
            </a:r>
            <a:endParaRPr lang="en-US" b="1">
              <a:solidFill>
                <a:srgbClr val="FF0000"/>
              </a:solidFill>
            </a:endParaRPr>
          </a:p>
          <a:p>
            <a:pPr algn="r"/>
            <a:r>
              <a:rPr lang="ar-SA" b="1">
                <a:solidFill>
                  <a:srgbClr val="FF0000"/>
                </a:solidFill>
              </a:rPr>
              <a:t>1ـ درپوش.   </a:t>
            </a:r>
            <a:endParaRPr lang="fa-IR" b="1">
              <a:solidFill>
                <a:srgbClr val="FF0000"/>
              </a:solidFill>
            </a:endParaRPr>
          </a:p>
          <a:p>
            <a:pPr algn="r"/>
            <a:r>
              <a:rPr lang="ar-SA" b="1">
                <a:solidFill>
                  <a:srgbClr val="FF0000"/>
                </a:solidFill>
              </a:rPr>
              <a:t>2ـ شيلنگ.</a:t>
            </a:r>
            <a:endParaRPr lang="en-US" b="1">
              <a:solidFill>
                <a:srgbClr val="FF0000"/>
              </a:solidFill>
            </a:endParaRPr>
          </a:p>
          <a:p>
            <a:pPr algn="r"/>
            <a:r>
              <a:rPr lang="ar-SA" b="1">
                <a:solidFill>
                  <a:srgbClr val="FF0000"/>
                </a:solidFill>
              </a:rPr>
              <a:t>3ـ بست.  </a:t>
            </a:r>
            <a:endParaRPr lang="fa-IR" b="1">
              <a:solidFill>
                <a:srgbClr val="FF0000"/>
              </a:solidFill>
            </a:endParaRPr>
          </a:p>
          <a:p>
            <a:pPr algn="r"/>
            <a:r>
              <a:rPr lang="ar-SA" b="1">
                <a:solidFill>
                  <a:srgbClr val="FF0000"/>
                </a:solidFill>
              </a:rPr>
              <a:t>4ـ اجاق گاز.</a:t>
            </a:r>
            <a:endParaRPr lang="en-US" b="1">
              <a:solidFill>
                <a:srgbClr val="FF0000"/>
              </a:solidFill>
            </a:endParaRPr>
          </a:p>
          <a:p>
            <a:pPr algn="r"/>
            <a:r>
              <a:rPr lang="ar-SA" b="1">
                <a:solidFill>
                  <a:srgbClr val="FF0000"/>
                </a:solidFill>
              </a:rPr>
              <a:t>5ـ تغييرات و تعميرات.</a:t>
            </a:r>
          </a:p>
        </p:txBody>
      </p:sp>
      <p:sp>
        <p:nvSpPr>
          <p:cNvPr id="58377" name="Cloud"/>
          <p:cNvSpPr>
            <a:spLocks noChangeAspect="1" noEditPoints="1" noChangeArrowheads="1"/>
          </p:cNvSpPr>
          <p:nvPr/>
        </p:nvSpPr>
        <p:spPr bwMode="auto">
          <a:xfrm>
            <a:off x="3492500" y="47625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a:p>
            <a:r>
              <a:rPr lang="ar-SA" b="1">
                <a:solidFill>
                  <a:srgbClr val="FF0000"/>
                </a:solidFill>
              </a:rPr>
              <a:t>انتشار گاز در فضا را نشتي گويند</a:t>
            </a:r>
            <a:endParaRPr lang="en-US" b="1">
              <a:solidFill>
                <a:srgbClr val="FF0000"/>
              </a:solidFill>
            </a:endParaRPr>
          </a:p>
          <a:p>
            <a:endParaRPr lang="en-US"/>
          </a:p>
        </p:txBody>
      </p:sp>
    </p:spTree>
  </p:cSld>
  <p:clrMapOvr>
    <a:masterClrMapping/>
  </p:clrMapOvr>
  <p:transition spd="slow" advClick="0">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3476625" y="2514600"/>
            <a:ext cx="2025650" cy="701675"/>
          </a:xfrm>
          <a:prstGeom prst="rect">
            <a:avLst/>
          </a:prstGeom>
          <a:noFill/>
          <a:ln w="9525">
            <a:noFill/>
            <a:miter lim="800000"/>
            <a:headEnd/>
            <a:tailEnd/>
          </a:ln>
          <a:effectLst/>
        </p:spPr>
        <p:txBody>
          <a:bodyPr wrap="none" anchor="ctr">
            <a:spAutoFit/>
          </a:bodyPr>
          <a:lstStyle/>
          <a:p>
            <a:pPr algn="r"/>
            <a:r>
              <a:rPr lang="ar-SA" sz="4000" b="1">
                <a:solidFill>
                  <a:schemeClr val="accent2"/>
                </a:solidFill>
                <a:cs typeface="B Titr" pitchFamily="2" charset="-78"/>
              </a:rPr>
              <a:t>درپوش</a:t>
            </a:r>
            <a:r>
              <a:rPr lang="en-US" sz="4000" b="1">
                <a:solidFill>
                  <a:schemeClr val="accent2"/>
                </a:solidFill>
                <a:cs typeface="B Titr" pitchFamily="2" charset="-78"/>
              </a:rPr>
              <a:t> </a:t>
            </a:r>
            <a:r>
              <a:rPr lang="fa-IR" sz="4000" b="1">
                <a:solidFill>
                  <a:schemeClr val="accent2"/>
                </a:solidFill>
                <a:cs typeface="B Titr" pitchFamily="2" charset="-78"/>
              </a:rPr>
              <a:t>ها</a:t>
            </a:r>
            <a:endParaRPr lang="ar-SA" sz="4000">
              <a:solidFill>
                <a:schemeClr val="accent2"/>
              </a:solidFill>
              <a:cs typeface="B Titr" pitchFamily="2" charset="-78"/>
            </a:endParaRPr>
          </a:p>
        </p:txBody>
      </p:sp>
    </p:spTree>
  </p:cSld>
  <p:clrMapOvr>
    <a:masterClrMapping/>
  </p:clrMapOvr>
  <p:transition spd="slow" advClick="0">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4" name="Rectangle 4"/>
          <p:cNvSpPr>
            <a:spLocks noChangeArrowheads="1"/>
          </p:cNvSpPr>
          <p:nvPr/>
        </p:nvSpPr>
        <p:spPr bwMode="auto">
          <a:xfrm>
            <a:off x="468313" y="2492375"/>
            <a:ext cx="8496300" cy="1552575"/>
          </a:xfrm>
          <a:prstGeom prst="rect">
            <a:avLst/>
          </a:prstGeom>
          <a:noFill/>
          <a:ln w="9525">
            <a:noFill/>
            <a:miter lim="800000"/>
            <a:headEnd/>
            <a:tailEnd/>
          </a:ln>
          <a:effectLst/>
        </p:spPr>
        <p:txBody>
          <a:bodyPr anchor="ctr">
            <a:spAutoFit/>
          </a:bodyPr>
          <a:lstStyle/>
          <a:p>
            <a:r>
              <a:rPr lang="ar-SA" b="1">
                <a:solidFill>
                  <a:srgbClr val="FF0000"/>
                </a:solidFill>
              </a:rPr>
              <a:t>1- چنانچهبه بعضي از شيرهاي مصرف فعلاً هيچگونه وسيله گازسوزي وصل نمي شودو مورد استفاده قرار نمي‌گيرند ، لازم است حتماً با درپوش مسدود شوند تا چنانچه احياناً شير مصرف به طور ناخواسته باز شد گاز از لوله خارج نشده و حادثه‌اي بوجود نيايد.</a:t>
            </a:r>
          </a:p>
          <a:p>
            <a:endParaRPr lang="en-US" b="1">
              <a:solidFill>
                <a:srgbClr val="FF0000"/>
              </a:solidFill>
            </a:endParaRPr>
          </a:p>
        </p:txBody>
      </p:sp>
      <p:pic>
        <p:nvPicPr>
          <p:cNvPr id="230405" name="Picture 5" descr="06-03-13-4-8-image006"/>
          <p:cNvPicPr>
            <a:picLocks noChangeAspect="1" noChangeArrowheads="1"/>
          </p:cNvPicPr>
          <p:nvPr/>
        </p:nvPicPr>
        <p:blipFill>
          <a:blip r:embed="rId2"/>
          <a:srcRect/>
          <a:stretch>
            <a:fillRect/>
          </a:stretch>
        </p:blipFill>
        <p:spPr bwMode="auto">
          <a:xfrm>
            <a:off x="3995738" y="692150"/>
            <a:ext cx="1752600" cy="1438275"/>
          </a:xfrm>
          <a:prstGeom prst="rect">
            <a:avLst/>
          </a:prstGeom>
          <a:noFill/>
        </p:spPr>
      </p:pic>
      <p:pic>
        <p:nvPicPr>
          <p:cNvPr id="230406" name="Picture 6" descr="joint_1e_03"/>
          <p:cNvPicPr>
            <a:picLocks noChangeAspect="1" noChangeArrowheads="1"/>
          </p:cNvPicPr>
          <p:nvPr/>
        </p:nvPicPr>
        <p:blipFill>
          <a:blip r:embed="rId3"/>
          <a:srcRect/>
          <a:stretch>
            <a:fillRect/>
          </a:stretch>
        </p:blipFill>
        <p:spPr bwMode="auto">
          <a:xfrm>
            <a:off x="755650" y="4797425"/>
            <a:ext cx="3168650" cy="1749425"/>
          </a:xfrm>
          <a:prstGeom prst="rect">
            <a:avLst/>
          </a:prstGeom>
          <a:noFill/>
          <a:ln w="9525">
            <a:noFill/>
            <a:miter lim="800000"/>
            <a:headEnd/>
            <a:tailEnd/>
          </a:ln>
        </p:spPr>
      </p:pic>
      <p:pic>
        <p:nvPicPr>
          <p:cNvPr id="230407" name="Picture 7" descr="joint_1e_04"/>
          <p:cNvPicPr>
            <a:picLocks noChangeAspect="1" noChangeArrowheads="1"/>
          </p:cNvPicPr>
          <p:nvPr/>
        </p:nvPicPr>
        <p:blipFill>
          <a:blip r:embed="rId4"/>
          <a:srcRect/>
          <a:stretch>
            <a:fillRect/>
          </a:stretch>
        </p:blipFill>
        <p:spPr bwMode="auto">
          <a:xfrm>
            <a:off x="5076825" y="4941888"/>
            <a:ext cx="2736850" cy="1511300"/>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6" name="Picture 4" descr="untitled"/>
          <p:cNvPicPr>
            <a:picLocks noChangeAspect="1" noChangeArrowheads="1"/>
          </p:cNvPicPr>
          <p:nvPr/>
        </p:nvPicPr>
        <p:blipFill>
          <a:blip r:embed="rId2"/>
          <a:srcRect/>
          <a:stretch>
            <a:fillRect/>
          </a:stretch>
        </p:blipFill>
        <p:spPr bwMode="auto">
          <a:xfrm>
            <a:off x="2411413" y="3213100"/>
            <a:ext cx="4143375" cy="2524125"/>
          </a:xfrm>
          <a:prstGeom prst="rect">
            <a:avLst/>
          </a:prstGeom>
          <a:noFill/>
        </p:spPr>
      </p:pic>
      <p:sp>
        <p:nvSpPr>
          <p:cNvPr id="218117" name="Rectangle 5"/>
          <p:cNvSpPr>
            <a:spLocks noChangeArrowheads="1"/>
          </p:cNvSpPr>
          <p:nvPr/>
        </p:nvSpPr>
        <p:spPr bwMode="auto">
          <a:xfrm>
            <a:off x="250825" y="1052513"/>
            <a:ext cx="8707438" cy="822325"/>
          </a:xfrm>
          <a:prstGeom prst="rect">
            <a:avLst/>
          </a:prstGeom>
          <a:noFill/>
          <a:ln w="9525" algn="ctr">
            <a:noFill/>
            <a:miter lim="800000"/>
            <a:headEnd/>
            <a:tailEnd/>
          </a:ln>
          <a:effectLst/>
        </p:spPr>
        <p:txBody>
          <a:bodyPr>
            <a:spAutoFit/>
          </a:bodyPr>
          <a:lstStyle/>
          <a:p>
            <a:pPr algn="r"/>
            <a:r>
              <a:rPr lang="ar-SA" b="1">
                <a:solidFill>
                  <a:srgbClr val="FF0000"/>
                </a:solidFill>
              </a:rPr>
              <a:t>2- چنانچه براي مدت طولاني قصد استفاده از وسيله گازسوز را نداريد (به عنوان مثال تابستانها) حتماً شير مصرف ‌آن را بسته نگه‌داريد و درپوش راهمراه با نوار تفلون برروي آن نصب نمائيد.</a:t>
            </a:r>
            <a:endParaRPr lang="en-US" b="1">
              <a:solidFill>
                <a:srgbClr val="FF0000"/>
              </a:solidFill>
            </a:endParaRPr>
          </a:p>
        </p:txBody>
      </p:sp>
    </p:spTree>
  </p:cSld>
  <p:clrMapOvr>
    <a:masterClrMapping/>
  </p:clrMapOvr>
  <p:transition spd="slow" advClick="0">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3779838" y="2617788"/>
            <a:ext cx="1728787" cy="701675"/>
          </a:xfrm>
          <a:prstGeom prst="rect">
            <a:avLst/>
          </a:prstGeom>
          <a:noFill/>
          <a:ln w="9525">
            <a:noFill/>
            <a:miter lim="800000"/>
            <a:headEnd/>
            <a:tailEnd/>
          </a:ln>
          <a:effectLst/>
        </p:spPr>
        <p:txBody>
          <a:bodyPr anchor="ctr">
            <a:spAutoFit/>
          </a:bodyPr>
          <a:lstStyle/>
          <a:p>
            <a:r>
              <a:rPr lang="ar-SA" sz="4000" b="1">
                <a:solidFill>
                  <a:schemeClr val="accent2"/>
                </a:solidFill>
                <a:cs typeface="B Titr" pitchFamily="2" charset="-78"/>
              </a:rPr>
              <a:t>شيلنگ</a:t>
            </a:r>
          </a:p>
        </p:txBody>
      </p:sp>
    </p:spTree>
  </p:cSld>
  <p:clrMapOvr>
    <a:masterClrMapping/>
  </p:clrMapOvr>
  <p:transition spd="slow" advClick="0">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250825" y="354013"/>
            <a:ext cx="8642350" cy="6045200"/>
          </a:xfrm>
          <a:prstGeom prst="rect">
            <a:avLst/>
          </a:prstGeom>
          <a:noFill/>
          <a:ln w="9525">
            <a:noFill/>
            <a:miter lim="800000"/>
            <a:headEnd/>
            <a:tailEnd/>
          </a:ln>
          <a:effectLst/>
        </p:spPr>
        <p:txBody>
          <a:bodyPr anchor="ctr">
            <a:spAutoFit/>
          </a:bodyPr>
          <a:lstStyle/>
          <a:p>
            <a:pPr algn="r"/>
            <a:r>
              <a:rPr lang="ar-SA" sz="2600" b="1">
                <a:solidFill>
                  <a:srgbClr val="FF0000"/>
                </a:solidFill>
              </a:rPr>
              <a:t>1- رعايت نكات ايمني درخصوص استفاده از شيلنگ‌هاي مناسب براي اتصال وسائل گازسوز به لوله‌كشي ساختمان از اهميت ويژه و حساسي برخوردار مي‌باشد و چنانچه اين موارد ناديده و يا كم اهميت شمرده شوند در نهايت باعث بروز اتفاقات ناگواري خواهند بود.</a:t>
            </a:r>
            <a:endParaRPr lang="en-US" sz="2600" b="1">
              <a:solidFill>
                <a:srgbClr val="FF0000"/>
              </a:solidFill>
            </a:endParaRPr>
          </a:p>
          <a:p>
            <a:pPr algn="r"/>
            <a:r>
              <a:rPr lang="ar-SA" sz="2600" b="1">
                <a:solidFill>
                  <a:srgbClr val="FF0000"/>
                </a:solidFill>
              </a:rPr>
              <a:t>2- شيلنگ‌هاي لاستيكي معمولي در برابر ترکيبات نفتي و گازي به سرعت فاسد مي‌شوند . به همين دليل براي وصل كردن اجاق گاز و ساير وسايلي كه استفاده از شيلنگ براي اتصال آنها به سيستم لوله‌كشي گاز مجاز شناخته شده ، بايد از شيلنگ‌هاي لاستيكي تقويت شده (چند لايه) كه مخصوص گاز ساخته شده است استفاده نمود.</a:t>
            </a:r>
            <a:endParaRPr lang="en-US" sz="2600" b="1">
              <a:solidFill>
                <a:srgbClr val="FF0000"/>
              </a:solidFill>
            </a:endParaRPr>
          </a:p>
          <a:p>
            <a:pPr algn="r"/>
            <a:r>
              <a:rPr lang="ar-SA" sz="2600" b="1">
                <a:solidFill>
                  <a:srgbClr val="FF0000"/>
                </a:solidFill>
              </a:rPr>
              <a:t>3-براي وصل كردن بخاري به لوله‌كشي گاز هرگزازشيلنگ‌هاي آب و ..غيراستاندارد استفاه نكنيد.</a:t>
            </a:r>
            <a:endParaRPr lang="en-US" sz="2600" b="1">
              <a:solidFill>
                <a:srgbClr val="FF0000"/>
              </a:solidFill>
            </a:endParaRPr>
          </a:p>
          <a:p>
            <a:pPr algn="r"/>
            <a:r>
              <a:rPr lang="ar-SA" sz="2600" b="1">
                <a:solidFill>
                  <a:srgbClr val="FF0000"/>
                </a:solidFill>
              </a:rPr>
              <a:t>4- شيلنگهايي که ترک دارد را قبل از نشت گاز حتماً تعويض کنيد .</a:t>
            </a:r>
            <a:endParaRPr lang="en-US" sz="2600" b="1">
              <a:solidFill>
                <a:srgbClr val="FF0000"/>
              </a:solidFill>
            </a:endParaRPr>
          </a:p>
          <a:p>
            <a:pPr algn="r"/>
            <a:r>
              <a:rPr lang="ar-SA" sz="2600" b="1">
                <a:solidFill>
                  <a:srgbClr val="FF0000"/>
                </a:solidFill>
              </a:rPr>
              <a:t>5- طول شيلنگ‌هاي گاز نبايد حداكثر از يك متر و نيم بيشتر باشد.</a:t>
            </a:r>
            <a:endParaRPr lang="en-US" sz="2600" b="1">
              <a:solidFill>
                <a:srgbClr val="FF0000"/>
              </a:solidFill>
            </a:endParaRPr>
          </a:p>
          <a:p>
            <a:pPr algn="r"/>
            <a:r>
              <a:rPr lang="ar-SA" sz="2600" b="1">
                <a:solidFill>
                  <a:srgbClr val="FF0000"/>
                </a:solidFill>
              </a:rPr>
              <a:t>6- شيلنگ‌هاي گاز هرگز نبايد در معرض حرارت اجاق گاز و ساير وسائل گازسوز قرارداشته باشند.</a:t>
            </a:r>
            <a:endParaRPr lang="en-US" sz="2600" b="1">
              <a:solidFill>
                <a:srgbClr val="FF0000"/>
              </a:solidFill>
            </a:endParaRPr>
          </a:p>
          <a:p>
            <a:pPr algn="r"/>
            <a:r>
              <a:rPr lang="ar-SA" sz="2600" b="1">
                <a:solidFill>
                  <a:srgbClr val="FF0000"/>
                </a:solidFill>
              </a:rPr>
              <a:t>7- شيلنگ‌هاي لاستيكي را بايد هرچند مدت يكبار مورد بازديد قرارداد تا اطمينان حاصل شود كه شيلنگ‌هاي مورد استفاده سوراخ ‌نشده ، ترك برنداشته و از محل بست بريده نشده باشند.</a:t>
            </a:r>
            <a:endParaRPr lang="en-US" sz="2600" b="1">
              <a:solidFill>
                <a:srgbClr val="FF0000"/>
              </a:solidFill>
            </a:endParaRPr>
          </a:p>
          <a:p>
            <a:pPr algn="r"/>
            <a:r>
              <a:rPr lang="ar-SA" sz="2600" b="1">
                <a:solidFill>
                  <a:srgbClr val="FF0000"/>
                </a:solidFill>
              </a:rPr>
              <a:t>8- شيلنگ‌هاي گاز رادرمحل اتصال به شير و دستگاه گازسوز بوسيله بست فلزي مناسب(مجهز به نوار لاستيكي ) داخلي مهار كنيد و هيچگاه از شيلنگ‌هاي فرسوده و غير استاندارد استفاده نفرمائيد.</a:t>
            </a:r>
          </a:p>
        </p:txBody>
      </p:sp>
    </p:spTree>
  </p:cSld>
  <p:clrMapOvr>
    <a:masterClrMapping/>
  </p:clrMapOvr>
  <p:transition spd="slow" advClick="0">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2925763" y="2774950"/>
            <a:ext cx="2798762" cy="1311275"/>
          </a:xfrm>
          <a:prstGeom prst="rect">
            <a:avLst/>
          </a:prstGeom>
          <a:noFill/>
          <a:ln w="9525">
            <a:noFill/>
            <a:miter lim="800000"/>
            <a:headEnd/>
            <a:tailEnd/>
          </a:ln>
          <a:effectLst/>
        </p:spPr>
        <p:txBody>
          <a:bodyPr wrap="none" anchor="ctr">
            <a:spAutoFit/>
          </a:bodyPr>
          <a:lstStyle/>
          <a:p>
            <a:pPr algn="r"/>
            <a:r>
              <a:rPr lang="ar-SA" sz="8000" b="1">
                <a:solidFill>
                  <a:schemeClr val="accent2"/>
                </a:solidFill>
                <a:cs typeface="B Titr" pitchFamily="2" charset="-78"/>
              </a:rPr>
              <a:t>بس</a:t>
            </a:r>
            <a:r>
              <a:rPr lang="fa-IR" sz="8000" b="1">
                <a:solidFill>
                  <a:schemeClr val="accent2"/>
                </a:solidFill>
                <a:cs typeface="B Titr" pitchFamily="2" charset="-78"/>
              </a:rPr>
              <a:t>ت ها</a:t>
            </a:r>
            <a:endParaRPr lang="en-US" sz="1800" b="1">
              <a:solidFill>
                <a:schemeClr val="accent2"/>
              </a:solidFill>
              <a:cs typeface="Arial" charset="0"/>
            </a:endParaRPr>
          </a:p>
        </p:txBody>
      </p:sp>
    </p:spTree>
  </p:cSld>
  <p:clrMapOvr>
    <a:masterClrMapping/>
  </p:clrMapOvr>
  <p:transition spd="slow" advClick="0">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250825" y="1214438"/>
            <a:ext cx="8642350" cy="3378200"/>
          </a:xfrm>
          <a:prstGeom prst="rect">
            <a:avLst/>
          </a:prstGeom>
          <a:noFill/>
          <a:ln w="9525">
            <a:noFill/>
            <a:miter lim="800000"/>
            <a:headEnd/>
            <a:tailEnd/>
          </a:ln>
          <a:effectLst/>
        </p:spPr>
        <p:txBody>
          <a:bodyPr anchor="ctr">
            <a:spAutoFit/>
          </a:bodyPr>
          <a:lstStyle/>
          <a:p>
            <a:pPr rtl="0"/>
            <a:r>
              <a:rPr lang="ar-SA" b="1">
                <a:solidFill>
                  <a:srgbClr val="FF0000"/>
                </a:solidFill>
              </a:rPr>
              <a:t>1- براي محكم كردن شيلنگ‌هاي گاز از يك طرف به وسائل گازسوز و از طرف ديگر به لوله‌كشي گاز حتماً بايد از بست‌هاي فلزي استاندارد استفاده نمود و چنانچه از اين بست‌ها استفاده نشود امكان جداشدن شيلنگ و نشت گاز بسيار زياد مي‌باشد.</a:t>
            </a:r>
            <a:endParaRPr lang="en-US" b="1">
              <a:solidFill>
                <a:srgbClr val="FF0000"/>
              </a:solidFill>
            </a:endParaRPr>
          </a:p>
          <a:p>
            <a:pPr rtl="0"/>
            <a:r>
              <a:rPr lang="ar-SA" b="1">
                <a:solidFill>
                  <a:srgbClr val="FF0000"/>
                </a:solidFill>
              </a:rPr>
              <a:t>2- پيچاندن سيم و يا هرچيز ديگري به جاي بست يا باعث بريده شدن و يا جداشدن شيلنگ مي‌شود و يا به خوبي و بطور محكم نمي‌تواند شيلنگ را در محل اتصال آببندي نمايد كه در هر صورت باعث نشت گاز خواهد شد.</a:t>
            </a:r>
            <a:endParaRPr lang="en-US" b="1">
              <a:solidFill>
                <a:srgbClr val="FF0000"/>
              </a:solidFill>
            </a:endParaRPr>
          </a:p>
          <a:p>
            <a:pPr rtl="0"/>
            <a:r>
              <a:rPr lang="ar-SA" b="1">
                <a:solidFill>
                  <a:srgbClr val="FF0000"/>
                </a:solidFill>
              </a:rPr>
              <a:t>3- پس از استفاده از بست‌هاي فلزي با استفاده از كف‌ صابون اطمينان حاصل نمائيد كه گاز از محل اتصال و يا از بدنه خود شيلنگ به بيرون نشت نمي‌كند.</a:t>
            </a:r>
            <a:endParaRPr lang="fa-IR" b="1">
              <a:solidFill>
                <a:srgbClr val="FF0000"/>
              </a:solidFill>
            </a:endParaRPr>
          </a:p>
          <a:p>
            <a:pPr rtl="0"/>
            <a:endParaRPr lang="ar-SA" b="1">
              <a:solidFill>
                <a:srgbClr val="FF0000"/>
              </a:solidFill>
            </a:endParaRPr>
          </a:p>
        </p:txBody>
      </p:sp>
      <p:sp>
        <p:nvSpPr>
          <p:cNvPr id="64517" name="Rectangle 5"/>
          <p:cNvSpPr>
            <a:spLocks noChangeArrowheads="1"/>
          </p:cNvSpPr>
          <p:nvPr/>
        </p:nvSpPr>
        <p:spPr bwMode="auto">
          <a:xfrm>
            <a:off x="1158875" y="4824413"/>
            <a:ext cx="6746875" cy="457200"/>
          </a:xfrm>
          <a:prstGeom prst="rect">
            <a:avLst/>
          </a:prstGeom>
          <a:noFill/>
          <a:ln w="9525">
            <a:noFill/>
            <a:miter lim="800000"/>
            <a:headEnd/>
            <a:tailEnd/>
          </a:ln>
          <a:effectLst/>
        </p:spPr>
        <p:txBody>
          <a:bodyPr wrap="none" anchor="ctr">
            <a:spAutoFit/>
          </a:bodyPr>
          <a:lstStyle/>
          <a:p>
            <a:r>
              <a:rPr lang="ar-SA" b="1">
                <a:solidFill>
                  <a:srgbClr val="FF0000"/>
                </a:solidFill>
                <a:cs typeface="B Homa" pitchFamily="2" charset="-78"/>
              </a:rPr>
              <a:t>بدون کاربرد بست استاندارد هرگز از وسيله گازسوز استفاده نکنيد</a:t>
            </a:r>
          </a:p>
        </p:txBody>
      </p:sp>
    </p:spTree>
  </p:cSld>
  <p:clrMapOvr>
    <a:masterClrMapping/>
  </p:clrMapOvr>
  <p:transition spd="slow" advClick="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55650" y="981075"/>
            <a:ext cx="8353425" cy="1006475"/>
          </a:xfrm>
          <a:prstGeom prst="rect">
            <a:avLst/>
          </a:prstGeom>
          <a:noFill/>
          <a:ln w="9525">
            <a:noFill/>
            <a:miter lim="800000"/>
            <a:headEnd/>
            <a:tailEnd/>
          </a:ln>
          <a:effectLst/>
        </p:spPr>
        <p:txBody>
          <a:bodyPr anchor="ctr">
            <a:spAutoFit/>
          </a:bodyPr>
          <a:lstStyle/>
          <a:p>
            <a:r>
              <a:rPr lang="ar-SA" sz="2000">
                <a:solidFill>
                  <a:srgbClr val="EF1605"/>
                </a:solidFill>
                <a:cs typeface="B Homa" pitchFamily="2" charset="-78"/>
              </a:rPr>
              <a:t>5- رگولاتور و كنتور گاز زيرنظر شركت ملي گاز ايران و با رعايت تمامي نكات ايمني و فني و در محل مناسب نصب مي گردد. بنابراين فقط شركت ملي گاز ايران مجاز است در صورت لزوم محل آنها را تغيير دهد.</a:t>
            </a:r>
          </a:p>
        </p:txBody>
      </p:sp>
      <p:graphicFrame>
        <p:nvGraphicFramePr>
          <p:cNvPr id="12298" name="Object 10"/>
          <p:cNvGraphicFramePr>
            <a:graphicFrameLocks noChangeAspect="1"/>
          </p:cNvGraphicFramePr>
          <p:nvPr/>
        </p:nvGraphicFramePr>
        <p:xfrm>
          <a:off x="2667000" y="3213100"/>
          <a:ext cx="4210050" cy="2333625"/>
        </p:xfrm>
        <a:graphic>
          <a:graphicData uri="http://schemas.openxmlformats.org/presentationml/2006/ole">
            <p:oleObj spid="_x0000_s12298" name="Bitmap Image" r:id="rId3" imgW="3419952" imgH="1895238" progId="PBrush">
              <p:embed/>
            </p:oleObj>
          </a:graphicData>
        </a:graphic>
      </p:graphicFrame>
    </p:spTree>
  </p:cSld>
  <p:clrMapOvr>
    <a:masterClrMapping/>
  </p:clrMapOvr>
  <p:transition spd="slow" advClick="0">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ChangeArrowheads="1"/>
          </p:cNvSpPr>
          <p:nvPr/>
        </p:nvSpPr>
        <p:spPr bwMode="auto">
          <a:xfrm>
            <a:off x="3132138" y="2492375"/>
            <a:ext cx="3073400" cy="641350"/>
          </a:xfrm>
          <a:prstGeom prst="rect">
            <a:avLst/>
          </a:prstGeom>
          <a:noFill/>
          <a:ln w="9525">
            <a:noFill/>
            <a:miter lim="800000"/>
            <a:headEnd/>
            <a:tailEnd/>
          </a:ln>
          <a:effectLst/>
        </p:spPr>
        <p:txBody>
          <a:bodyPr wrap="none" anchor="ctr">
            <a:spAutoFit/>
          </a:bodyPr>
          <a:lstStyle/>
          <a:p>
            <a:r>
              <a:rPr lang="ar-SA" sz="3600" b="1">
                <a:solidFill>
                  <a:schemeClr val="accent2"/>
                </a:solidFill>
                <a:cs typeface="B Titr" pitchFamily="2" charset="-78"/>
              </a:rPr>
              <a:t>تغييرات و تعميرات</a:t>
            </a:r>
          </a:p>
        </p:txBody>
      </p:sp>
    </p:spTree>
  </p:cSld>
  <p:clrMapOvr>
    <a:masterClrMapping/>
  </p:clrMapOvr>
  <p:transition spd="slow" advClick="0">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ChangeArrowheads="1"/>
          </p:cNvSpPr>
          <p:nvPr/>
        </p:nvSpPr>
        <p:spPr bwMode="auto">
          <a:xfrm>
            <a:off x="250825" y="1576388"/>
            <a:ext cx="8569325" cy="1800225"/>
          </a:xfrm>
          <a:prstGeom prst="rect">
            <a:avLst/>
          </a:prstGeom>
          <a:noFill/>
          <a:ln w="9525">
            <a:noFill/>
            <a:miter lim="800000"/>
            <a:headEnd/>
            <a:tailEnd/>
          </a:ln>
          <a:effectLst/>
        </p:spPr>
        <p:txBody>
          <a:bodyPr anchor="ctr">
            <a:spAutoFit/>
          </a:bodyPr>
          <a:lstStyle/>
          <a:p>
            <a:pPr algn="r"/>
            <a:r>
              <a:rPr lang="ar-SA" b="1">
                <a:solidFill>
                  <a:srgbClr val="ED3011"/>
                </a:solidFill>
              </a:rPr>
              <a:t>     </a:t>
            </a:r>
            <a:r>
              <a:rPr lang="ar-SA" sz="2800" b="1">
                <a:solidFill>
                  <a:srgbClr val="ED3011"/>
                </a:solidFill>
              </a:rPr>
              <a:t>از جابجا كردن وسايل گاز سوزي كه مستقيماً به لوله ثابت متصل است ، خودداري نمائيد . زيرا ممكن است در اثر جابجايي ، محل اتصال آسيب ديده و دچار نشتي شود . چنانچه اين امر لازم باشد ، براي تغيير محل وسيله گاز سوز و در نتيجه اضافه و يا كم كردن يا تغيير محل لوله گاز آن ، بايد به مؤ سسات مجاز مراجعه كرد .</a:t>
            </a:r>
          </a:p>
        </p:txBody>
      </p:sp>
      <p:pic>
        <p:nvPicPr>
          <p:cNvPr id="231429" name="Picture 5" descr="06-03-13-5-58-image021"/>
          <p:cNvPicPr>
            <a:picLocks noChangeAspect="1" noChangeArrowheads="1"/>
          </p:cNvPicPr>
          <p:nvPr/>
        </p:nvPicPr>
        <p:blipFill>
          <a:blip r:embed="rId2"/>
          <a:srcRect/>
          <a:stretch>
            <a:fillRect/>
          </a:stretch>
        </p:blipFill>
        <p:spPr bwMode="auto">
          <a:xfrm>
            <a:off x="3324225" y="3429000"/>
            <a:ext cx="2273300" cy="292417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1187450" y="2827338"/>
            <a:ext cx="7178675" cy="457200"/>
          </a:xfrm>
          <a:prstGeom prst="rect">
            <a:avLst/>
          </a:prstGeom>
          <a:noFill/>
          <a:ln w="9525">
            <a:noFill/>
            <a:miter lim="800000"/>
            <a:headEnd/>
            <a:tailEnd/>
          </a:ln>
          <a:effectLst/>
        </p:spPr>
        <p:txBody>
          <a:bodyPr wrap="none" anchor="ctr">
            <a:spAutoFit/>
          </a:bodyPr>
          <a:lstStyle/>
          <a:p>
            <a:pPr algn="r"/>
            <a:r>
              <a:rPr lang="ar-SA">
                <a:solidFill>
                  <a:schemeClr val="accent2"/>
                </a:solidFill>
                <a:cs typeface="B Titr" pitchFamily="2" charset="-78"/>
              </a:rPr>
              <a:t>اگر در خانه</a:t>
            </a:r>
            <a:r>
              <a:rPr lang="en-US">
                <a:solidFill>
                  <a:schemeClr val="accent2"/>
                </a:solidFill>
                <a:cs typeface="B Titr" pitchFamily="2" charset="-78"/>
              </a:rPr>
              <a:t> </a:t>
            </a:r>
            <a:r>
              <a:rPr lang="ar-SA">
                <a:solidFill>
                  <a:schemeClr val="accent2"/>
                </a:solidFill>
                <a:cs typeface="B Titr" pitchFamily="2" charset="-78"/>
              </a:rPr>
              <a:t>متوجه نشتي گاز شديم چه اقداماتي بايد انجام</a:t>
            </a:r>
            <a:r>
              <a:rPr lang="en-US">
                <a:solidFill>
                  <a:schemeClr val="accent2"/>
                </a:solidFill>
                <a:cs typeface="B Titr" pitchFamily="2" charset="-78"/>
              </a:rPr>
              <a:t> </a:t>
            </a:r>
            <a:r>
              <a:rPr lang="ar-SA">
                <a:solidFill>
                  <a:schemeClr val="accent2"/>
                </a:solidFill>
                <a:cs typeface="B Titr" pitchFamily="2" charset="-78"/>
              </a:rPr>
              <a:t>دهيم؟</a:t>
            </a:r>
            <a:r>
              <a:rPr lang="en-US">
                <a:solidFill>
                  <a:schemeClr val="accent2"/>
                </a:solidFill>
                <a:cs typeface="B Titr" pitchFamily="2" charset="-78"/>
              </a:rPr>
              <a:t> </a:t>
            </a:r>
          </a:p>
        </p:txBody>
      </p:sp>
    </p:spTree>
  </p:cSld>
  <p:clrMapOvr>
    <a:masterClrMapping/>
  </p:clrMapOvr>
  <p:transition spd="slow" advClick="0">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539750" y="765175"/>
            <a:ext cx="8128000" cy="1311275"/>
          </a:xfrm>
          <a:prstGeom prst="rect">
            <a:avLst/>
          </a:prstGeom>
          <a:noFill/>
          <a:ln w="9525" algn="ctr">
            <a:noFill/>
            <a:miter lim="800000"/>
            <a:headEnd/>
            <a:tailEnd/>
          </a:ln>
          <a:effectLst/>
        </p:spPr>
        <p:txBody>
          <a:bodyPr>
            <a:spAutoFit/>
          </a:bodyPr>
          <a:lstStyle/>
          <a:p>
            <a:r>
              <a:rPr lang="ar-SA" sz="4000" b="1">
                <a:solidFill>
                  <a:srgbClr val="ED3011"/>
                </a:solidFill>
              </a:rPr>
              <a:t>1-در صورتيكه كنتور برق در فضاي آلوده به گاز قرار نداشته باشد برق را از فيوز اصلي قطع كنيد.</a:t>
            </a:r>
            <a:endParaRPr lang="en-US" sz="4000" b="1">
              <a:solidFill>
                <a:srgbClr val="ED3011"/>
              </a:solidFill>
            </a:endParaRPr>
          </a:p>
        </p:txBody>
      </p:sp>
      <p:pic>
        <p:nvPicPr>
          <p:cNvPr id="68614" name="Picture 6" descr="06-03-14-2-33-image025"/>
          <p:cNvPicPr>
            <a:picLocks noChangeAspect="1" noChangeArrowheads="1"/>
          </p:cNvPicPr>
          <p:nvPr/>
        </p:nvPicPr>
        <p:blipFill>
          <a:blip r:embed="rId2"/>
          <a:srcRect/>
          <a:stretch>
            <a:fillRect/>
          </a:stretch>
        </p:blipFill>
        <p:spPr bwMode="auto">
          <a:xfrm>
            <a:off x="3708400" y="2133600"/>
            <a:ext cx="1666875" cy="334327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Rectangle 5"/>
          <p:cNvSpPr>
            <a:spLocks noChangeArrowheads="1"/>
          </p:cNvSpPr>
          <p:nvPr/>
        </p:nvSpPr>
        <p:spPr bwMode="auto">
          <a:xfrm>
            <a:off x="1331913" y="981075"/>
            <a:ext cx="6408737" cy="1006475"/>
          </a:xfrm>
          <a:prstGeom prst="rect">
            <a:avLst/>
          </a:prstGeom>
          <a:noFill/>
          <a:ln w="9525" algn="ctr">
            <a:noFill/>
            <a:miter lim="800000"/>
            <a:headEnd/>
            <a:tailEnd/>
          </a:ln>
          <a:effectLst/>
        </p:spPr>
        <p:txBody>
          <a:bodyPr wrap="none">
            <a:spAutoFit/>
          </a:bodyPr>
          <a:lstStyle/>
          <a:p>
            <a:pPr algn="r"/>
            <a:r>
              <a:rPr lang="ar-SA" sz="6000" b="1">
                <a:solidFill>
                  <a:srgbClr val="ED3011"/>
                </a:solidFill>
              </a:rPr>
              <a:t>2-فوراً شير اصلي گاز را ببنديد.</a:t>
            </a:r>
            <a:endParaRPr lang="en-US" sz="6000" b="1">
              <a:solidFill>
                <a:srgbClr val="ED3011"/>
              </a:solidFill>
            </a:endParaRPr>
          </a:p>
        </p:txBody>
      </p:sp>
      <p:pic>
        <p:nvPicPr>
          <p:cNvPr id="220166" name="Picture 6" descr="06-03-14-1-49-image023"/>
          <p:cNvPicPr>
            <a:picLocks noChangeAspect="1" noChangeArrowheads="1"/>
          </p:cNvPicPr>
          <p:nvPr/>
        </p:nvPicPr>
        <p:blipFill>
          <a:blip r:embed="rId3"/>
          <a:srcRect/>
          <a:stretch>
            <a:fillRect/>
          </a:stretch>
        </p:blipFill>
        <p:spPr bwMode="auto">
          <a:xfrm>
            <a:off x="4932363" y="3429000"/>
            <a:ext cx="2646362" cy="1670050"/>
          </a:xfrm>
          <a:prstGeom prst="rect">
            <a:avLst/>
          </a:prstGeom>
          <a:noFill/>
        </p:spPr>
      </p:pic>
      <p:graphicFrame>
        <p:nvGraphicFramePr>
          <p:cNvPr id="220168" name="Object 8"/>
          <p:cNvGraphicFramePr>
            <a:graphicFrameLocks noChangeAspect="1"/>
          </p:cNvGraphicFramePr>
          <p:nvPr/>
        </p:nvGraphicFramePr>
        <p:xfrm>
          <a:off x="2051050" y="2997200"/>
          <a:ext cx="2592388" cy="2225675"/>
        </p:xfrm>
        <a:graphic>
          <a:graphicData uri="http://schemas.openxmlformats.org/presentationml/2006/ole">
            <p:oleObj spid="_x0000_s220168" name="Bitmap Image" r:id="rId4" imgW="2152951" imgH="1848108" progId="PBrush">
              <p:embed/>
            </p:oleObj>
          </a:graphicData>
        </a:graphic>
      </p:graphicFrame>
    </p:spTree>
  </p:cSld>
  <p:clrMapOvr>
    <a:masterClrMapping/>
  </p:clrMapOvr>
  <p:transition spd="slow" advClick="0">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5"/>
          <p:cNvSpPr>
            <a:spLocks noChangeArrowheads="1"/>
          </p:cNvSpPr>
          <p:nvPr/>
        </p:nvSpPr>
        <p:spPr bwMode="auto">
          <a:xfrm>
            <a:off x="2103438" y="1052513"/>
            <a:ext cx="4916487" cy="701675"/>
          </a:xfrm>
          <a:prstGeom prst="rect">
            <a:avLst/>
          </a:prstGeom>
          <a:noFill/>
          <a:ln w="9525" algn="ctr">
            <a:noFill/>
            <a:miter lim="800000"/>
            <a:headEnd/>
            <a:tailEnd/>
          </a:ln>
          <a:effectLst/>
        </p:spPr>
        <p:txBody>
          <a:bodyPr wrap="none">
            <a:spAutoFit/>
          </a:bodyPr>
          <a:lstStyle/>
          <a:p>
            <a:pPr algn="r"/>
            <a:r>
              <a:rPr lang="ar-SA" sz="4000" b="1">
                <a:solidFill>
                  <a:srgbClr val="ED3011"/>
                </a:solidFill>
              </a:rPr>
              <a:t>3-در و پنجره‌ها را به آرامي باز كنيد.</a:t>
            </a:r>
            <a:endParaRPr lang="en-US" sz="4000" b="1">
              <a:solidFill>
                <a:srgbClr val="ED3011"/>
              </a:solidFill>
            </a:endParaRPr>
          </a:p>
        </p:txBody>
      </p:sp>
      <p:pic>
        <p:nvPicPr>
          <p:cNvPr id="221190" name="Picture 6" descr="06-03-14-2-36-image028"/>
          <p:cNvPicPr>
            <a:picLocks noChangeAspect="1" noChangeArrowheads="1"/>
          </p:cNvPicPr>
          <p:nvPr/>
        </p:nvPicPr>
        <p:blipFill>
          <a:blip r:embed="rId2"/>
          <a:srcRect/>
          <a:stretch>
            <a:fillRect/>
          </a:stretch>
        </p:blipFill>
        <p:spPr bwMode="auto">
          <a:xfrm>
            <a:off x="5795963" y="2349500"/>
            <a:ext cx="2484437" cy="2520950"/>
          </a:xfrm>
          <a:prstGeom prst="rect">
            <a:avLst/>
          </a:prstGeom>
          <a:noFill/>
        </p:spPr>
      </p:pic>
      <p:pic>
        <p:nvPicPr>
          <p:cNvPr id="221191" name="Picture 7" descr="if1-3"/>
          <p:cNvPicPr>
            <a:picLocks noChangeAspect="1" noChangeArrowheads="1"/>
          </p:cNvPicPr>
          <p:nvPr/>
        </p:nvPicPr>
        <p:blipFill>
          <a:blip r:embed="rId3"/>
          <a:srcRect/>
          <a:stretch>
            <a:fillRect/>
          </a:stretch>
        </p:blipFill>
        <p:spPr bwMode="auto">
          <a:xfrm>
            <a:off x="1187450" y="2708275"/>
            <a:ext cx="2519363" cy="2147888"/>
          </a:xfrm>
          <a:prstGeom prst="rect">
            <a:avLst/>
          </a:prstGeom>
          <a:noFill/>
          <a:ln w="9525">
            <a:noFill/>
            <a:miter lim="800000"/>
            <a:headEnd/>
            <a:tailEnd/>
          </a:ln>
        </p:spPr>
      </p:pic>
    </p:spTree>
  </p:cSld>
  <p:clrMapOvr>
    <a:masterClrMapping/>
  </p:clrMapOvr>
  <p:transition spd="slow" advClick="0">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3" name="Rectangle 5"/>
          <p:cNvSpPr>
            <a:spLocks noChangeArrowheads="1"/>
          </p:cNvSpPr>
          <p:nvPr/>
        </p:nvSpPr>
        <p:spPr bwMode="auto">
          <a:xfrm>
            <a:off x="1547813" y="765175"/>
            <a:ext cx="6538912" cy="701675"/>
          </a:xfrm>
          <a:prstGeom prst="rect">
            <a:avLst/>
          </a:prstGeom>
          <a:noFill/>
          <a:ln w="9525" algn="ctr">
            <a:noFill/>
            <a:miter lim="800000"/>
            <a:headEnd/>
            <a:tailEnd/>
          </a:ln>
          <a:effectLst/>
        </p:spPr>
        <p:txBody>
          <a:bodyPr wrap="none">
            <a:spAutoFit/>
          </a:bodyPr>
          <a:lstStyle/>
          <a:p>
            <a:pPr algn="r"/>
            <a:r>
              <a:rPr lang="ar-SA" sz="4000" b="1">
                <a:solidFill>
                  <a:srgbClr val="ED3011"/>
                </a:solidFill>
              </a:rPr>
              <a:t>4-افراد خانواده را از محل آلوده به گاز خارج كنيد.</a:t>
            </a:r>
            <a:endParaRPr lang="en-US" sz="4000" b="1">
              <a:solidFill>
                <a:srgbClr val="ED3011"/>
              </a:solidFill>
            </a:endParaRPr>
          </a:p>
        </p:txBody>
      </p:sp>
      <p:pic>
        <p:nvPicPr>
          <p:cNvPr id="222214" name="Picture 6" descr="06-03-14-2-34-image027"/>
          <p:cNvPicPr>
            <a:picLocks noChangeAspect="1" noChangeArrowheads="1"/>
          </p:cNvPicPr>
          <p:nvPr/>
        </p:nvPicPr>
        <p:blipFill>
          <a:blip r:embed="rId2"/>
          <a:srcRect/>
          <a:stretch>
            <a:fillRect/>
          </a:stretch>
        </p:blipFill>
        <p:spPr bwMode="auto">
          <a:xfrm>
            <a:off x="3059113" y="2492375"/>
            <a:ext cx="2568575" cy="3001963"/>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4" name="Picture 4" descr="if1-1"/>
          <p:cNvPicPr>
            <a:picLocks noChangeAspect="1" noChangeArrowheads="1"/>
          </p:cNvPicPr>
          <p:nvPr/>
        </p:nvPicPr>
        <p:blipFill>
          <a:blip r:embed="rId2"/>
          <a:srcRect/>
          <a:stretch>
            <a:fillRect/>
          </a:stretch>
        </p:blipFill>
        <p:spPr bwMode="auto">
          <a:xfrm>
            <a:off x="1979613" y="3213100"/>
            <a:ext cx="5184775" cy="2239963"/>
          </a:xfrm>
          <a:prstGeom prst="rect">
            <a:avLst/>
          </a:prstGeom>
          <a:noFill/>
          <a:ln w="9525">
            <a:noFill/>
            <a:miter lim="800000"/>
            <a:headEnd/>
            <a:tailEnd/>
          </a:ln>
        </p:spPr>
      </p:pic>
      <p:sp>
        <p:nvSpPr>
          <p:cNvPr id="225286" name="Rectangle 6"/>
          <p:cNvSpPr>
            <a:spLocks noChangeArrowheads="1"/>
          </p:cNvSpPr>
          <p:nvPr/>
        </p:nvSpPr>
        <p:spPr bwMode="auto">
          <a:xfrm>
            <a:off x="684213" y="596900"/>
            <a:ext cx="8064500" cy="1800225"/>
          </a:xfrm>
          <a:prstGeom prst="rect">
            <a:avLst/>
          </a:prstGeom>
          <a:noFill/>
          <a:ln w="9525" algn="ctr">
            <a:noFill/>
            <a:miter lim="800000"/>
            <a:headEnd/>
            <a:tailEnd/>
          </a:ln>
          <a:effectLst/>
        </p:spPr>
        <p:txBody>
          <a:bodyPr anchor="ctr">
            <a:spAutoFit/>
          </a:bodyPr>
          <a:lstStyle/>
          <a:p>
            <a:pPr marL="342900" indent="-342900" algn="r">
              <a:buFontTx/>
              <a:buChar char="•"/>
            </a:pPr>
            <a:r>
              <a:rPr lang="ar-SA" sz="2800" b="1"/>
              <a:t>هرگز استفاده نکنید از فن </a:t>
            </a:r>
            <a:r>
              <a:rPr lang="fa-IR" sz="2800" b="1"/>
              <a:t>یا</a:t>
            </a:r>
            <a:r>
              <a:rPr lang="ar-SA" sz="2800" b="1"/>
              <a:t> تهویه</a:t>
            </a:r>
            <a:r>
              <a:rPr lang="fa-IR" sz="2800" b="1"/>
              <a:t> جهت خارج کردن گاز ها</a:t>
            </a:r>
          </a:p>
          <a:p>
            <a:pPr marL="342900" indent="-342900" algn="r">
              <a:buFontTx/>
              <a:buChar char="•"/>
            </a:pPr>
            <a:r>
              <a:rPr lang="fa-IR" sz="2800" b="1"/>
              <a:t>هرگز کلید چراغ را روشن نکنید</a:t>
            </a:r>
          </a:p>
          <a:p>
            <a:pPr marL="342900" indent="-342900" algn="r">
              <a:buFontTx/>
              <a:buChar char="•"/>
            </a:pPr>
            <a:r>
              <a:rPr lang="fa-IR" sz="2800" b="1"/>
              <a:t>هرگز کبریت روشن نکنید </a:t>
            </a:r>
          </a:p>
          <a:p>
            <a:pPr marL="342900" indent="-342900" algn="r">
              <a:buFontTx/>
              <a:buChar char="•"/>
            </a:pPr>
            <a:r>
              <a:rPr lang="fa-IR" sz="2800" b="1"/>
              <a:t>و هرگز با سیگار روشن به محوطه آلوده به گاز وارد نشوید.</a:t>
            </a:r>
            <a:r>
              <a:rPr lang="ar-SA" sz="2800" b="1"/>
              <a:t> </a:t>
            </a:r>
          </a:p>
        </p:txBody>
      </p:sp>
    </p:spTree>
  </p:cSld>
  <p:clrMapOvr>
    <a:masterClrMapping/>
  </p:clrMapOvr>
  <p:transition spd="slow" advClick="0">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7" name="Rectangle 5"/>
          <p:cNvSpPr>
            <a:spLocks noChangeArrowheads="1"/>
          </p:cNvSpPr>
          <p:nvPr/>
        </p:nvSpPr>
        <p:spPr bwMode="auto">
          <a:xfrm>
            <a:off x="250825" y="404813"/>
            <a:ext cx="8642350" cy="1800225"/>
          </a:xfrm>
          <a:prstGeom prst="rect">
            <a:avLst/>
          </a:prstGeom>
          <a:noFill/>
          <a:ln w="9525" algn="ctr">
            <a:noFill/>
            <a:miter lim="800000"/>
            <a:headEnd/>
            <a:tailEnd/>
          </a:ln>
          <a:effectLst/>
        </p:spPr>
        <p:txBody>
          <a:bodyPr>
            <a:spAutoFit/>
          </a:bodyPr>
          <a:lstStyle/>
          <a:p>
            <a:pPr algn="r"/>
            <a:r>
              <a:rPr lang="ar-SA" sz="2800" b="1">
                <a:solidFill>
                  <a:srgbClr val="FF0000"/>
                </a:solidFill>
              </a:rPr>
              <a:t>5-حوله پنبه‌اي را مرطوب نموده‌و با تكان دادن آن گاز موجود در آشپزخانه</a:t>
            </a:r>
            <a:r>
              <a:rPr lang="fa-IR" sz="2800" b="1">
                <a:solidFill>
                  <a:srgbClr val="FF0000"/>
                </a:solidFill>
              </a:rPr>
              <a:t> یا فضای آلوده به گاز </a:t>
            </a:r>
            <a:r>
              <a:rPr lang="ar-SA" sz="2800" b="1">
                <a:solidFill>
                  <a:srgbClr val="FF0000"/>
                </a:solidFill>
              </a:rPr>
              <a:t> را به بيرون هدايت نمائيد . به هيچ عنوان از پارچه هاي نايلوني و پلاستيكي كه توليد الكتريسيته ساكن مي نمايد استفاده ننماييد .</a:t>
            </a:r>
            <a:r>
              <a:rPr lang="fa-IR" sz="2800" b="1">
                <a:solidFill>
                  <a:srgbClr val="FF0000"/>
                </a:solidFill>
              </a:rPr>
              <a:t>و همچنین مواظب الکتریسیته ساکن لباس خودتان باشید.</a:t>
            </a:r>
            <a:endParaRPr lang="en-US" sz="2800" b="1">
              <a:solidFill>
                <a:srgbClr val="FF0000"/>
              </a:solidFill>
            </a:endParaRPr>
          </a:p>
        </p:txBody>
      </p:sp>
      <p:pic>
        <p:nvPicPr>
          <p:cNvPr id="223238" name="Picture 6" descr="06-03-14-2-37-image029"/>
          <p:cNvPicPr>
            <a:picLocks noChangeAspect="1" noChangeArrowheads="1"/>
          </p:cNvPicPr>
          <p:nvPr/>
        </p:nvPicPr>
        <p:blipFill>
          <a:blip r:embed="rId2"/>
          <a:srcRect/>
          <a:stretch>
            <a:fillRect/>
          </a:stretch>
        </p:blipFill>
        <p:spPr bwMode="auto">
          <a:xfrm>
            <a:off x="3203575" y="2492375"/>
            <a:ext cx="3089275" cy="3159125"/>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ChangeArrowheads="1"/>
          </p:cNvSpPr>
          <p:nvPr/>
        </p:nvSpPr>
        <p:spPr bwMode="auto">
          <a:xfrm>
            <a:off x="179388" y="620713"/>
            <a:ext cx="8785225" cy="1552575"/>
          </a:xfrm>
          <a:prstGeom prst="rect">
            <a:avLst/>
          </a:prstGeom>
          <a:noFill/>
          <a:ln w="9525">
            <a:noFill/>
            <a:miter lim="800000"/>
            <a:headEnd/>
            <a:tailEnd/>
          </a:ln>
          <a:effectLst/>
        </p:spPr>
        <p:txBody>
          <a:bodyPr anchor="ctr">
            <a:spAutoFit/>
          </a:bodyPr>
          <a:lstStyle/>
          <a:p>
            <a:pPr rtl="0"/>
            <a:r>
              <a:rPr lang="ar-SA" b="1">
                <a:solidFill>
                  <a:srgbClr val="FF0000"/>
                </a:solidFill>
              </a:rPr>
              <a:t>6-چنانچه هنگام نشت گاز محل تاريك باشد ، بايد از روشن كردن چـراغ برق يا هر نــوع شعله خودداري گردد.</a:t>
            </a:r>
            <a:endParaRPr lang="en-US" b="1">
              <a:solidFill>
                <a:srgbClr val="FF0000"/>
              </a:solidFill>
            </a:endParaRPr>
          </a:p>
          <a:p>
            <a:pPr rtl="0"/>
            <a:r>
              <a:rPr lang="ar-SA" b="1">
                <a:solidFill>
                  <a:srgbClr val="FF0000"/>
                </a:solidFill>
              </a:rPr>
              <a:t>7-براي روشن کردن محل مي‌توان از چراغ قوه استفاده كرد. چراغ قوه را در خارج از فضاي آلوده به گاز روشن نماييد و سپس داخل فضاي تاريک شويد .</a:t>
            </a:r>
          </a:p>
        </p:txBody>
      </p:sp>
      <p:pic>
        <p:nvPicPr>
          <p:cNvPr id="226309" name="Picture 5" descr="06-03-14-2-33-image026"/>
          <p:cNvPicPr>
            <a:picLocks noChangeAspect="1" noChangeArrowheads="1"/>
          </p:cNvPicPr>
          <p:nvPr/>
        </p:nvPicPr>
        <p:blipFill>
          <a:blip r:embed="rId2"/>
          <a:srcRect/>
          <a:stretch>
            <a:fillRect/>
          </a:stretch>
        </p:blipFill>
        <p:spPr bwMode="auto">
          <a:xfrm>
            <a:off x="1547813" y="3141663"/>
            <a:ext cx="6286500" cy="2287587"/>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250825" y="2389188"/>
            <a:ext cx="8642350" cy="1616075"/>
          </a:xfrm>
          <a:prstGeom prst="rect">
            <a:avLst/>
          </a:prstGeom>
          <a:noFill/>
          <a:ln w="9525">
            <a:noFill/>
            <a:miter lim="800000"/>
            <a:headEnd/>
            <a:tailEnd/>
          </a:ln>
          <a:effectLst/>
        </p:spPr>
        <p:txBody>
          <a:bodyPr anchor="ctr">
            <a:spAutoFit/>
          </a:bodyPr>
          <a:lstStyle/>
          <a:p>
            <a:r>
              <a:rPr lang="ar-SA" sz="2000">
                <a:solidFill>
                  <a:srgbClr val="EF1605"/>
                </a:solidFill>
                <a:cs typeface="B Homa" pitchFamily="2" charset="-78"/>
              </a:rPr>
              <a:t>6- رگولاتور مجهز به وسائل ايمني خاصي است كه در صورت بروز نقص در سيستم لوله كشي شهر ، به طور اتوماتيك جريان گاز را قطع مي كند تا مصرف كنندگان در معرض هيچگونه مشکلي قرار نگيرند. از دستكاري كنتور و رگولاتور اكيداً خودداري نمائيد و چنانچه در اين تجهيزات اشكالي ملاحظه گرديد سريعاً با تلفن </a:t>
            </a:r>
            <a:r>
              <a:rPr lang="ar-SA" sz="2000" u="sng">
                <a:solidFill>
                  <a:srgbClr val="EF1605"/>
                </a:solidFill>
                <a:cs typeface="B Homa" pitchFamily="2" charset="-78"/>
              </a:rPr>
              <a:t>194</a:t>
            </a:r>
            <a:r>
              <a:rPr lang="ar-SA" sz="2000">
                <a:solidFill>
                  <a:srgbClr val="EF1605"/>
                </a:solidFill>
                <a:cs typeface="B Homa" pitchFamily="2" charset="-78"/>
              </a:rPr>
              <a:t> (مركزپيام) و يا امداد گازرساني كه شماره آن در پشت قبض ذكر شده است تماس حاصل فرمائيد.</a:t>
            </a:r>
          </a:p>
        </p:txBody>
      </p:sp>
      <p:sp>
        <p:nvSpPr>
          <p:cNvPr id="160773" name="Rectangle 5"/>
          <p:cNvSpPr>
            <a:spLocks noChangeArrowheads="1"/>
          </p:cNvSpPr>
          <p:nvPr/>
        </p:nvSpPr>
        <p:spPr bwMode="auto">
          <a:xfrm>
            <a:off x="684213" y="4814888"/>
            <a:ext cx="8135937" cy="701675"/>
          </a:xfrm>
          <a:prstGeom prst="rect">
            <a:avLst/>
          </a:prstGeom>
          <a:noFill/>
          <a:ln w="9525">
            <a:noFill/>
            <a:miter lim="800000"/>
            <a:headEnd/>
            <a:tailEnd/>
          </a:ln>
          <a:effectLst/>
        </p:spPr>
        <p:txBody>
          <a:bodyPr anchor="ctr">
            <a:spAutoFit/>
          </a:bodyPr>
          <a:lstStyle/>
          <a:p>
            <a:r>
              <a:rPr lang="ar-SA" sz="2000">
                <a:solidFill>
                  <a:srgbClr val="EF1605"/>
                </a:solidFill>
                <a:cs typeface="B Homa" pitchFamily="2" charset="-78"/>
              </a:rPr>
              <a:t>7- در هنگام قطع گاز از شبكه شهر در مرحله نخست فوراً شير اصلي گاز را بسته و سپس شيرهاي مصرفي خانگي كليه واحدها درساختمان را ببنديد.</a:t>
            </a:r>
          </a:p>
        </p:txBody>
      </p:sp>
      <p:sp>
        <p:nvSpPr>
          <p:cNvPr id="160774" name="Rectangle 6"/>
          <p:cNvSpPr>
            <a:spLocks noChangeArrowheads="1"/>
          </p:cNvSpPr>
          <p:nvPr/>
        </p:nvSpPr>
        <p:spPr bwMode="auto">
          <a:xfrm>
            <a:off x="395288" y="5607050"/>
            <a:ext cx="8497887" cy="701675"/>
          </a:xfrm>
          <a:prstGeom prst="rect">
            <a:avLst/>
          </a:prstGeom>
          <a:noFill/>
          <a:ln w="9525">
            <a:noFill/>
            <a:miter lim="800000"/>
            <a:headEnd/>
            <a:tailEnd/>
          </a:ln>
          <a:effectLst/>
        </p:spPr>
        <p:txBody>
          <a:bodyPr anchor="ctr">
            <a:spAutoFit/>
          </a:bodyPr>
          <a:lstStyle/>
          <a:p>
            <a:r>
              <a:rPr lang="ar-SA" sz="2000">
                <a:solidFill>
                  <a:srgbClr val="EF1605"/>
                </a:solidFill>
                <a:cs typeface="B Homa" pitchFamily="2" charset="-78"/>
              </a:rPr>
              <a:t>8- راه‌اندازي مجدد لوله‌كشي گاز بايستي با حضور ساكنين</a:t>
            </a:r>
            <a:r>
              <a:rPr lang="fa-IR" sz="2000">
                <a:solidFill>
                  <a:srgbClr val="EF1605"/>
                </a:solidFill>
                <a:cs typeface="B Homa" pitchFamily="2" charset="-78"/>
              </a:rPr>
              <a:t> واحد های مرتبط</a:t>
            </a:r>
            <a:r>
              <a:rPr lang="ar-SA" sz="2000">
                <a:solidFill>
                  <a:srgbClr val="EF1605"/>
                </a:solidFill>
                <a:cs typeface="B Homa" pitchFamily="2" charset="-78"/>
              </a:rPr>
              <a:t> و </a:t>
            </a:r>
            <a:r>
              <a:rPr lang="fa-IR" sz="2000">
                <a:solidFill>
                  <a:srgbClr val="EF1605"/>
                </a:solidFill>
                <a:cs typeface="B Homa" pitchFamily="2" charset="-78"/>
              </a:rPr>
              <a:t>اطمینان از</a:t>
            </a:r>
            <a:r>
              <a:rPr lang="ar-SA" sz="2000">
                <a:solidFill>
                  <a:srgbClr val="EF1605"/>
                </a:solidFill>
                <a:cs typeface="B Homa" pitchFamily="2" charset="-78"/>
              </a:rPr>
              <a:t> بسته بودن کليه شيرها </a:t>
            </a:r>
            <a:r>
              <a:rPr lang="fa-IR" sz="2000">
                <a:solidFill>
                  <a:srgbClr val="EF1605"/>
                </a:solidFill>
                <a:cs typeface="B Homa" pitchFamily="2" charset="-78"/>
              </a:rPr>
              <a:t>ی</a:t>
            </a:r>
            <a:r>
              <a:rPr lang="ar-SA" sz="2000">
                <a:solidFill>
                  <a:srgbClr val="EF1605"/>
                </a:solidFill>
                <a:cs typeface="B Homa" pitchFamily="2" charset="-78"/>
              </a:rPr>
              <a:t> هر واحد و</a:t>
            </a:r>
            <a:r>
              <a:rPr lang="fa-IR" sz="2000">
                <a:solidFill>
                  <a:srgbClr val="EF1605"/>
                </a:solidFill>
                <a:cs typeface="B Homa" pitchFamily="2" charset="-78"/>
              </a:rPr>
              <a:t> با</a:t>
            </a:r>
            <a:r>
              <a:rPr lang="ar-SA" sz="2000">
                <a:solidFill>
                  <a:srgbClr val="EF1605"/>
                </a:solidFill>
                <a:cs typeface="B Homa" pitchFamily="2" charset="-78"/>
              </a:rPr>
              <a:t> هماهنگي شركت گاز انجام شود.</a:t>
            </a:r>
          </a:p>
        </p:txBody>
      </p:sp>
    </p:spTree>
  </p:cSld>
  <p:clrMapOvr>
    <a:masterClrMapping/>
  </p:clrMapOvr>
  <p:transition spd="slow" advClick="0">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ChangeArrowheads="1"/>
          </p:cNvSpPr>
          <p:nvPr/>
        </p:nvSpPr>
        <p:spPr bwMode="auto">
          <a:xfrm>
            <a:off x="1835150" y="908050"/>
            <a:ext cx="5499100" cy="1555750"/>
          </a:xfrm>
          <a:prstGeom prst="rect">
            <a:avLst/>
          </a:prstGeom>
          <a:noFill/>
          <a:ln w="9525" algn="ctr">
            <a:noFill/>
            <a:miter lim="800000"/>
            <a:headEnd/>
            <a:tailEnd/>
          </a:ln>
          <a:effectLst/>
        </p:spPr>
        <p:txBody>
          <a:bodyPr anchor="ctr">
            <a:spAutoFit/>
          </a:bodyPr>
          <a:lstStyle/>
          <a:p>
            <a:pPr algn="r"/>
            <a:r>
              <a:rPr lang="ar-SA" sz="2800" b="1">
                <a:solidFill>
                  <a:srgbClr val="FF0000"/>
                </a:solidFill>
              </a:rPr>
              <a:t>چنانچه</a:t>
            </a:r>
            <a:r>
              <a:rPr lang="fa-IR" sz="2800" b="1">
                <a:solidFill>
                  <a:srgbClr val="FF0000"/>
                </a:solidFill>
              </a:rPr>
              <a:t> موارد فوق را انجام دادید در صورت وجود مشکلات دیگر فورا” با مرکز امداد گاز تماس حاصل نمائید.</a:t>
            </a:r>
          </a:p>
          <a:p>
            <a:r>
              <a:rPr lang="fa-IR" sz="4000" b="1" u="sng">
                <a:solidFill>
                  <a:srgbClr val="FF0000"/>
                </a:solidFill>
              </a:rPr>
              <a:t>194</a:t>
            </a:r>
            <a:endParaRPr lang="ar-SA" sz="4000" b="1" u="sng">
              <a:solidFill>
                <a:srgbClr val="FF0000"/>
              </a:solidFill>
            </a:endParaRPr>
          </a:p>
        </p:txBody>
      </p:sp>
      <p:graphicFrame>
        <p:nvGraphicFramePr>
          <p:cNvPr id="227334" name="Object 6"/>
          <p:cNvGraphicFramePr>
            <a:graphicFrameLocks noChangeAspect="1"/>
          </p:cNvGraphicFramePr>
          <p:nvPr/>
        </p:nvGraphicFramePr>
        <p:xfrm>
          <a:off x="3203575" y="3357563"/>
          <a:ext cx="2981325" cy="2524125"/>
        </p:xfrm>
        <a:graphic>
          <a:graphicData uri="http://schemas.openxmlformats.org/presentationml/2006/ole">
            <p:oleObj spid="_x0000_s227334" name="Bitmap Image" r:id="rId3" imgW="2980952" imgH="2523810" progId="PBrush">
              <p:embed/>
            </p:oleObj>
          </a:graphicData>
        </a:graphic>
      </p:graphicFrame>
      <p:sp>
        <p:nvSpPr>
          <p:cNvPr id="227336" name="Rectangle 8"/>
          <p:cNvSpPr>
            <a:spLocks noChangeArrowheads="1"/>
          </p:cNvSpPr>
          <p:nvPr/>
        </p:nvSpPr>
        <p:spPr bwMode="auto">
          <a:xfrm>
            <a:off x="3375025" y="3781425"/>
            <a:ext cx="1282700" cy="641350"/>
          </a:xfrm>
          <a:prstGeom prst="rect">
            <a:avLst/>
          </a:prstGeom>
          <a:noFill/>
          <a:ln w="9525" algn="ctr">
            <a:noFill/>
            <a:miter lim="800000"/>
            <a:headEnd/>
            <a:tailEnd/>
          </a:ln>
          <a:effectLst/>
        </p:spPr>
        <p:txBody>
          <a:bodyPr wrap="none" anchor="ctr">
            <a:spAutoFit/>
          </a:bodyPr>
          <a:lstStyle/>
          <a:p>
            <a:r>
              <a:rPr lang="fa-IR" sz="1800" b="1">
                <a:solidFill>
                  <a:srgbClr val="FF0000"/>
                </a:solidFill>
              </a:rPr>
              <a:t>سلام </a:t>
            </a:r>
          </a:p>
          <a:p>
            <a:r>
              <a:rPr lang="fa-IR" sz="1800" b="1">
                <a:solidFill>
                  <a:srgbClr val="FF0000"/>
                </a:solidFill>
              </a:rPr>
              <a:t>امداد شرکت گاز ؟</a:t>
            </a:r>
          </a:p>
        </p:txBody>
      </p:sp>
    </p:spTree>
  </p:cSld>
  <p:clrMapOvr>
    <a:masterClrMapping/>
  </p:clrMapOvr>
  <p:transition spd="slow" advClick="0">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3059113" y="2492375"/>
            <a:ext cx="3252787" cy="701675"/>
          </a:xfrm>
          <a:prstGeom prst="rect">
            <a:avLst/>
          </a:prstGeom>
          <a:noFill/>
          <a:ln w="9525">
            <a:noFill/>
            <a:miter lim="800000"/>
            <a:headEnd/>
            <a:tailEnd/>
          </a:ln>
          <a:effectLst/>
        </p:spPr>
        <p:txBody>
          <a:bodyPr wrap="none" anchor="ctr">
            <a:spAutoFit/>
          </a:bodyPr>
          <a:lstStyle/>
          <a:p>
            <a:pPr algn="r"/>
            <a:r>
              <a:rPr lang="fa-IR" sz="4000" b="1">
                <a:solidFill>
                  <a:schemeClr val="accent2"/>
                </a:solidFill>
                <a:cs typeface="B Titr" pitchFamily="2" charset="-78"/>
              </a:rPr>
              <a:t>آزمایش نشت گاز</a:t>
            </a:r>
            <a:endParaRPr lang="en-US" sz="4000">
              <a:solidFill>
                <a:schemeClr val="accent2"/>
              </a:solidFill>
              <a:cs typeface="B Titr" pitchFamily="2" charset="-78"/>
            </a:endParaRPr>
          </a:p>
        </p:txBody>
      </p:sp>
    </p:spTree>
  </p:cSld>
  <p:clrMapOvr>
    <a:masterClrMapping/>
  </p:clrMapOvr>
  <p:transition spd="slow" advClick="0">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395288" y="111125"/>
            <a:ext cx="8353425" cy="3743325"/>
          </a:xfrm>
          <a:prstGeom prst="rect">
            <a:avLst/>
          </a:prstGeom>
          <a:noFill/>
          <a:ln w="9525">
            <a:noFill/>
            <a:miter lim="800000"/>
            <a:headEnd/>
            <a:tailEnd/>
          </a:ln>
          <a:effectLst/>
        </p:spPr>
        <p:txBody>
          <a:bodyPr anchor="ctr">
            <a:spAutoFit/>
          </a:bodyPr>
          <a:lstStyle/>
          <a:p>
            <a:r>
              <a:rPr lang="fa-IR" b="1">
                <a:solidFill>
                  <a:srgbClr val="ED3011"/>
                </a:solidFill>
              </a:rPr>
              <a:t>1- </a:t>
            </a:r>
            <a:r>
              <a:rPr lang="en-US" b="1">
                <a:solidFill>
                  <a:srgbClr val="ED3011"/>
                </a:solidFill>
              </a:rPr>
              <a:t> </a:t>
            </a:r>
            <a:r>
              <a:rPr lang="ar-SA" b="1">
                <a:solidFill>
                  <a:srgbClr val="ED3011"/>
                </a:solidFill>
              </a:rPr>
              <a:t>بعد از وصل نمودن وسايل گازسوز به سيستم لوله‌كشي گاز و قبل از شروع به استفاده از وسيله گازسوز حتماً مي‌بايستي آزمايش نشت گاز را انجام دهيد.</a:t>
            </a:r>
            <a:r>
              <a:rPr lang="en-US" b="1">
                <a:solidFill>
                  <a:srgbClr val="ED3011"/>
                </a:solidFill>
              </a:rPr>
              <a:t> </a:t>
            </a:r>
          </a:p>
          <a:p>
            <a:r>
              <a:rPr lang="ar-SA" b="1">
                <a:solidFill>
                  <a:srgbClr val="ED3011"/>
                </a:solidFill>
              </a:rPr>
              <a:t> </a:t>
            </a:r>
          </a:p>
          <a:p>
            <a:r>
              <a:rPr lang="fa-IR" b="1">
                <a:solidFill>
                  <a:srgbClr val="ED3011"/>
                </a:solidFill>
              </a:rPr>
              <a:t>2</a:t>
            </a:r>
            <a:r>
              <a:rPr lang="ar-SA" b="1">
                <a:solidFill>
                  <a:srgbClr val="ED3011"/>
                </a:solidFill>
              </a:rPr>
              <a:t>- براي انجام آزمايش نشت گاز در يك ظرف مقداري آب ريخته و به آن صابون يا مايع ظرفشويي و يا پودر شوينده اضافه كنيد. سپس قدري از آنرا بوسيله اسفنج و ابر بر روي محل‌هاي اتصال بست وسيله گازسوز و همچنين محل اتصال بست با لوله‌كشي گاز و سپس برروي شيلنگ و يا لوله گاز بريزيد. چنانچه برروي محلهاي مزبور حباب تشكيل شد نشان دهنده نشت گاز است. چنانچه هنگام آزمايش نشت شديد گاز محرز گرديد شير مصرف آن وسيله گازسوز را ببنديد و به بررسي و رفع عيب بپردازيد .</a:t>
            </a:r>
            <a:endParaRPr lang="fa-IR" b="1">
              <a:solidFill>
                <a:srgbClr val="ED3011"/>
              </a:solidFill>
            </a:endParaRPr>
          </a:p>
          <a:p>
            <a:r>
              <a:rPr lang="fa-IR" b="1">
                <a:solidFill>
                  <a:srgbClr val="ED3011"/>
                </a:solidFill>
              </a:rPr>
              <a:t>جهت افزایش دقت نشت یابی میتوان از دستگاههای نشت یاب الکترونیکی </a:t>
            </a:r>
            <a:r>
              <a:rPr lang="en-US" u="sng">
                <a:solidFill>
                  <a:srgbClr val="ED3011"/>
                </a:solidFill>
                <a:latin typeface="Tw Cen MT" pitchFamily="34" charset="0"/>
              </a:rPr>
              <a:t>Spay GAS</a:t>
            </a:r>
            <a:r>
              <a:rPr lang="fa-IR" b="1">
                <a:solidFill>
                  <a:srgbClr val="ED3011"/>
                </a:solidFill>
              </a:rPr>
              <a:t> نیز استفاده نمود.</a:t>
            </a:r>
            <a:r>
              <a:rPr lang="en-US" b="1">
                <a:solidFill>
                  <a:srgbClr val="ED3011"/>
                </a:solidFill>
              </a:rPr>
              <a:t> </a:t>
            </a:r>
          </a:p>
        </p:txBody>
      </p:sp>
      <p:pic>
        <p:nvPicPr>
          <p:cNvPr id="70661" name="Picture 5" descr="06-03-14-2-42-image031"/>
          <p:cNvPicPr>
            <a:picLocks noChangeAspect="1" noChangeArrowheads="1"/>
          </p:cNvPicPr>
          <p:nvPr/>
        </p:nvPicPr>
        <p:blipFill>
          <a:blip r:embed="rId3"/>
          <a:srcRect/>
          <a:stretch>
            <a:fillRect/>
          </a:stretch>
        </p:blipFill>
        <p:spPr bwMode="auto">
          <a:xfrm>
            <a:off x="1403350" y="3500438"/>
            <a:ext cx="1485900" cy="3152775"/>
          </a:xfrm>
          <a:prstGeom prst="rect">
            <a:avLst/>
          </a:prstGeom>
          <a:noFill/>
        </p:spPr>
      </p:pic>
      <p:graphicFrame>
        <p:nvGraphicFramePr>
          <p:cNvPr id="70663" name="Object 7"/>
          <p:cNvGraphicFramePr>
            <a:graphicFrameLocks noChangeAspect="1"/>
          </p:cNvGraphicFramePr>
          <p:nvPr/>
        </p:nvGraphicFramePr>
        <p:xfrm>
          <a:off x="4067175" y="3835400"/>
          <a:ext cx="3486150" cy="2762250"/>
        </p:xfrm>
        <a:graphic>
          <a:graphicData uri="http://schemas.openxmlformats.org/presentationml/2006/ole">
            <p:oleObj spid="_x0000_s70663" name="Bitmap Image" r:id="rId4" imgW="3486637" imgH="2762636" progId="PBrush">
              <p:embed/>
            </p:oleObj>
          </a:graphicData>
        </a:graphic>
      </p:graphicFrame>
      <p:sp>
        <p:nvSpPr>
          <p:cNvPr id="70664" name="Rectangle 8"/>
          <p:cNvSpPr>
            <a:spLocks noChangeArrowheads="1"/>
          </p:cNvSpPr>
          <p:nvPr/>
        </p:nvSpPr>
        <p:spPr bwMode="auto">
          <a:xfrm>
            <a:off x="5653088" y="4124325"/>
            <a:ext cx="1439862" cy="1465263"/>
          </a:xfrm>
          <a:prstGeom prst="rect">
            <a:avLst/>
          </a:prstGeom>
          <a:noFill/>
          <a:ln w="9525" algn="ctr">
            <a:noFill/>
            <a:miter lim="800000"/>
            <a:headEnd/>
            <a:tailEnd/>
          </a:ln>
          <a:effectLst/>
        </p:spPr>
        <p:txBody>
          <a:bodyPr anchor="ctr">
            <a:spAutoFit/>
          </a:bodyPr>
          <a:lstStyle/>
          <a:p>
            <a:r>
              <a:rPr lang="fa-IR" sz="1800" b="1"/>
              <a:t>کلیه اتصالات و شیرها و بست ها بایستی بدقت از نظر سالم بودن کنترل گردد.</a:t>
            </a:r>
            <a:endParaRPr lang="en-US" sz="1800" b="1"/>
          </a:p>
        </p:txBody>
      </p:sp>
    </p:spTree>
  </p:cSld>
  <p:clrMapOvr>
    <a:masterClrMapping/>
  </p:clrMapOvr>
  <p:transition spd="slow" advClick="0">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ChangeArrowheads="1"/>
          </p:cNvSpPr>
          <p:nvPr/>
        </p:nvSpPr>
        <p:spPr bwMode="auto">
          <a:xfrm>
            <a:off x="611188" y="681038"/>
            <a:ext cx="8137525" cy="1431925"/>
          </a:xfrm>
          <a:prstGeom prst="rect">
            <a:avLst/>
          </a:prstGeom>
          <a:noFill/>
          <a:ln w="9525">
            <a:noFill/>
            <a:miter lim="800000"/>
            <a:headEnd/>
            <a:tailEnd/>
          </a:ln>
          <a:effectLst/>
        </p:spPr>
        <p:txBody>
          <a:bodyPr anchor="ctr">
            <a:spAutoFit/>
          </a:bodyPr>
          <a:lstStyle/>
          <a:p>
            <a:r>
              <a:rPr lang="ar-SA" sz="4000" b="1">
                <a:solidFill>
                  <a:srgbClr val="ED3011"/>
                </a:solidFill>
              </a:rPr>
              <a:t>هشدارهاي عمومي</a:t>
            </a:r>
            <a:endParaRPr lang="en-US" sz="4000" b="1">
              <a:solidFill>
                <a:srgbClr val="ED3011"/>
              </a:solidFill>
            </a:endParaRPr>
          </a:p>
          <a:p>
            <a:r>
              <a:rPr lang="ar-SA" b="1">
                <a:solidFill>
                  <a:srgbClr val="ED3011"/>
                </a:solidFill>
              </a:rPr>
              <a:t>در صورت</a:t>
            </a:r>
            <a:r>
              <a:rPr lang="en-US" b="1">
                <a:solidFill>
                  <a:srgbClr val="ED3011"/>
                </a:solidFill>
              </a:rPr>
              <a:t> </a:t>
            </a:r>
            <a:r>
              <a:rPr lang="ar-SA" b="1">
                <a:solidFill>
                  <a:srgbClr val="ED3011"/>
                </a:solidFill>
              </a:rPr>
              <a:t>استشمام بوي گاز</a:t>
            </a:r>
            <a:r>
              <a:rPr lang="en-US" b="1">
                <a:solidFill>
                  <a:srgbClr val="ED3011"/>
                </a:solidFill>
              </a:rPr>
              <a:t/>
            </a:r>
            <a:br>
              <a:rPr lang="en-US" b="1">
                <a:solidFill>
                  <a:srgbClr val="ED3011"/>
                </a:solidFill>
              </a:rPr>
            </a:br>
            <a:r>
              <a:rPr lang="ar-SA" b="1">
                <a:solidFill>
                  <a:srgbClr val="ED3011"/>
                </a:solidFill>
              </a:rPr>
              <a:t>فورا شير اصلي گاز را ببنديد</a:t>
            </a:r>
          </a:p>
        </p:txBody>
      </p:sp>
      <p:sp>
        <p:nvSpPr>
          <p:cNvPr id="229381" name="Rectangle 5"/>
          <p:cNvSpPr>
            <a:spLocks noChangeArrowheads="1"/>
          </p:cNvSpPr>
          <p:nvPr/>
        </p:nvSpPr>
        <p:spPr bwMode="auto">
          <a:xfrm>
            <a:off x="0" y="3024188"/>
            <a:ext cx="9001125" cy="1917700"/>
          </a:xfrm>
          <a:prstGeom prst="rect">
            <a:avLst/>
          </a:prstGeom>
          <a:noFill/>
          <a:ln w="9525">
            <a:noFill/>
            <a:miter lim="800000"/>
            <a:headEnd/>
            <a:tailEnd/>
          </a:ln>
          <a:effectLst/>
        </p:spPr>
        <p:txBody>
          <a:bodyPr wrap="none" anchor="ctr">
            <a:spAutoFit/>
          </a:bodyPr>
          <a:lstStyle/>
          <a:p>
            <a:r>
              <a:rPr lang="ar-SA" b="1">
                <a:solidFill>
                  <a:srgbClr val="ED3011"/>
                </a:solidFill>
              </a:rPr>
              <a:t>از روشن کردن لامپ کبريت و فندک خودداري کنيد و برق</a:t>
            </a:r>
            <a:r>
              <a:rPr lang="en-US" b="1">
                <a:solidFill>
                  <a:srgbClr val="ED3011"/>
                </a:solidFill>
              </a:rPr>
              <a:t> </a:t>
            </a:r>
            <a:r>
              <a:rPr lang="ar-SA" b="1">
                <a:solidFill>
                  <a:srgbClr val="ED3011"/>
                </a:solidFill>
              </a:rPr>
              <a:t>را از فيوز اصلي قطع کنيد</a:t>
            </a:r>
            <a:endParaRPr lang="en-US" b="1">
              <a:solidFill>
                <a:srgbClr val="ED3011"/>
              </a:solidFill>
            </a:endParaRPr>
          </a:p>
          <a:p>
            <a:r>
              <a:rPr lang="ar-SA" b="1">
                <a:solidFill>
                  <a:srgbClr val="ED3011"/>
                </a:solidFill>
              </a:rPr>
              <a:t>هنگام نشت گاز در محل تاريک از چراغ قوه اي که در خارج از محل نشت گاز آن را روشن</a:t>
            </a:r>
            <a:r>
              <a:rPr lang="en-US" b="1">
                <a:solidFill>
                  <a:srgbClr val="ED3011"/>
                </a:solidFill>
              </a:rPr>
              <a:t> </a:t>
            </a:r>
            <a:r>
              <a:rPr lang="ar-SA" b="1">
                <a:solidFill>
                  <a:srgbClr val="ED3011"/>
                </a:solidFill>
              </a:rPr>
              <a:t>کرده ايد استفاده کنيد</a:t>
            </a:r>
            <a:endParaRPr lang="en-US" b="1">
              <a:solidFill>
                <a:srgbClr val="ED3011"/>
              </a:solidFill>
            </a:endParaRPr>
          </a:p>
          <a:p>
            <a:r>
              <a:rPr lang="en-US" b="1">
                <a:solidFill>
                  <a:srgbClr val="ED3011"/>
                </a:solidFill>
              </a:rPr>
              <a:t> </a:t>
            </a:r>
            <a:r>
              <a:rPr lang="ar-SA" b="1">
                <a:solidFill>
                  <a:srgbClr val="ED3011"/>
                </a:solidFill>
              </a:rPr>
              <a:t>افراد خانواده را از محل آلوده به گاز خارج</a:t>
            </a:r>
            <a:r>
              <a:rPr lang="en-US" b="1">
                <a:solidFill>
                  <a:srgbClr val="ED3011"/>
                </a:solidFill>
              </a:rPr>
              <a:t> </a:t>
            </a:r>
            <a:r>
              <a:rPr lang="ar-SA" b="1">
                <a:solidFill>
                  <a:srgbClr val="ED3011"/>
                </a:solidFill>
              </a:rPr>
              <a:t>نماييد</a:t>
            </a:r>
            <a:endParaRPr lang="en-US" b="1">
              <a:solidFill>
                <a:srgbClr val="ED3011"/>
              </a:solidFill>
            </a:endParaRPr>
          </a:p>
          <a:p>
            <a:r>
              <a:rPr lang="en-US" b="1">
                <a:solidFill>
                  <a:srgbClr val="ED3011"/>
                </a:solidFill>
              </a:rPr>
              <a:t> </a:t>
            </a:r>
            <a:r>
              <a:rPr lang="ar-SA" b="1">
                <a:solidFill>
                  <a:srgbClr val="ED3011"/>
                </a:solidFill>
              </a:rPr>
              <a:t>در و پنجره ها را باز کنيد</a:t>
            </a:r>
            <a:endParaRPr lang="en-US" b="1">
              <a:solidFill>
                <a:srgbClr val="ED3011"/>
              </a:solidFill>
            </a:endParaRPr>
          </a:p>
          <a:p>
            <a:r>
              <a:rPr lang="ar-SA" b="1">
                <a:solidFill>
                  <a:srgbClr val="ED3011"/>
                </a:solidFill>
              </a:rPr>
              <a:t>با تکان دادن حوله پنبه اي مرطوب به جريان هوا و تهويه اتاق آلوده تسريع بخشيد</a:t>
            </a:r>
          </a:p>
        </p:txBody>
      </p:sp>
    </p:spTree>
  </p:cSld>
  <p:clrMapOvr>
    <a:masterClrMapping/>
  </p:clrMapOvr>
  <p:transition spd="slow" advClick="0">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21" name="Group 17"/>
          <p:cNvGraphicFramePr>
            <a:graphicFrameLocks noGrp="1"/>
          </p:cNvGraphicFramePr>
          <p:nvPr/>
        </p:nvGraphicFramePr>
        <p:xfrm>
          <a:off x="755650" y="188913"/>
          <a:ext cx="7848600" cy="455612"/>
        </p:xfrm>
        <a:graphic>
          <a:graphicData uri="http://schemas.openxmlformats.org/drawingml/2006/table">
            <a:tbl>
              <a:tblPr rtl="1"/>
              <a:tblGrid>
                <a:gridCol w="7848600"/>
              </a:tblGrid>
              <a:tr h="24447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ED3011"/>
                          </a:solidFill>
                          <a:effectLst/>
                          <a:latin typeface="Arial"/>
                          <a:ea typeface="Times New Roman" pitchFamily="18" charset="0"/>
                          <a:cs typeface="B Tabassom" pitchFamily="2" charset="-78"/>
                        </a:rPr>
                        <a:t> </a:t>
                      </a:r>
                      <a:r>
                        <a:rPr kumimoji="0" lang="ar-SA" sz="2400" b="1" i="0" u="none" strike="noStrike" cap="none" normalizeH="0" baseline="0" smtClean="0">
                          <a:ln>
                            <a:noFill/>
                          </a:ln>
                          <a:solidFill>
                            <a:srgbClr val="ED3011"/>
                          </a:solidFill>
                          <a:effectLst/>
                          <a:latin typeface="Tahoma" pitchFamily="34" charset="0"/>
                          <a:ea typeface="Times New Roman" pitchFamily="18" charset="0"/>
                          <a:cs typeface="B Tabassom" pitchFamily="2" charset="-78"/>
                        </a:rPr>
                        <a:t>هميشه يک کپسول آتش خاموش کن در منزل داشته</a:t>
                      </a:r>
                      <a:r>
                        <a:rPr kumimoji="0" lang="en-US" sz="2400" b="1" i="0" u="none" strike="noStrike" cap="none" normalizeH="0" baseline="0" smtClean="0">
                          <a:ln>
                            <a:noFill/>
                          </a:ln>
                          <a:solidFill>
                            <a:srgbClr val="ED3011"/>
                          </a:solidFill>
                          <a:effectLst/>
                          <a:latin typeface="Tahoma" pitchFamily="34" charset="0"/>
                          <a:ea typeface="Times New Roman" pitchFamily="18" charset="0"/>
                          <a:cs typeface="B Tabassom" pitchFamily="2" charset="-78"/>
                        </a:rPr>
                        <a:t> </a:t>
                      </a:r>
                      <a:r>
                        <a:rPr kumimoji="0" lang="ar-SA" sz="2400" b="1" i="0" u="none" strike="noStrike" cap="none" normalizeH="0" baseline="0" smtClean="0">
                          <a:ln>
                            <a:noFill/>
                          </a:ln>
                          <a:solidFill>
                            <a:srgbClr val="ED3011"/>
                          </a:solidFill>
                          <a:effectLst/>
                          <a:latin typeface="Tahoma" pitchFamily="34" charset="0"/>
                          <a:ea typeface="Times New Roman" pitchFamily="18" charset="0"/>
                          <a:cs typeface="B Tabassom" pitchFamily="2" charset="-78"/>
                        </a:rPr>
                        <a:t>باشيد</a:t>
                      </a:r>
                      <a:endParaRPr kumimoji="0" lang="ar-SA" sz="2400" b="1" i="0" u="none" strike="noStrike" cap="none" normalizeH="0" baseline="0" smtClean="0">
                        <a:ln>
                          <a:noFill/>
                        </a:ln>
                        <a:solidFill>
                          <a:srgbClr val="ED3011"/>
                        </a:solidFill>
                        <a:effectLst/>
                        <a:latin typeface="Arial" charset="0"/>
                        <a:cs typeface="B Tabassom" pitchFamily="2" charset="-7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72717" name="Rectangle 13"/>
          <p:cNvSpPr>
            <a:spLocks noChangeArrowheads="1"/>
          </p:cNvSpPr>
          <p:nvPr/>
        </p:nvSpPr>
        <p:spPr bwMode="auto">
          <a:xfrm>
            <a:off x="0" y="2636838"/>
            <a:ext cx="8966200" cy="3378200"/>
          </a:xfrm>
          <a:prstGeom prst="rect">
            <a:avLst/>
          </a:prstGeom>
          <a:noFill/>
          <a:ln w="9525">
            <a:noFill/>
            <a:miter lim="800000"/>
            <a:headEnd/>
            <a:tailEnd/>
          </a:ln>
          <a:effectLst/>
        </p:spPr>
        <p:txBody>
          <a:bodyPr anchor="ctr">
            <a:spAutoFit/>
          </a:bodyPr>
          <a:lstStyle/>
          <a:p>
            <a:r>
              <a:rPr lang="ar-SA" b="1" i="1">
                <a:solidFill>
                  <a:srgbClr val="ED3011"/>
                </a:solidFill>
                <a:latin typeface="Tahoma" pitchFamily="34" charset="0"/>
                <a:ea typeface="Times New Roman" pitchFamily="18" charset="0"/>
              </a:rPr>
              <a:t>آموزش و راهنمايي</a:t>
            </a:r>
            <a:endParaRPr lang="en-US" b="1">
              <a:solidFill>
                <a:srgbClr val="ED3011"/>
              </a:solidFill>
              <a:ea typeface="Times New Roman" pitchFamily="18" charset="0"/>
            </a:endParaRPr>
          </a:p>
          <a:p>
            <a:pPr algn="r" eaLnBrk="0" hangingPunct="0"/>
            <a:r>
              <a:rPr lang="ar-SA" b="1">
                <a:solidFill>
                  <a:srgbClr val="ED3011"/>
                </a:solidFill>
                <a:latin typeface="Tahoma" pitchFamily="34" charset="0"/>
                <a:ea typeface="Times New Roman" pitchFamily="18" charset="0"/>
              </a:rPr>
              <a:t>- رعايت نكات ايمني مخصوص همه افراد مي باشد .</a:t>
            </a:r>
            <a:endParaRPr lang="en-US" b="1">
              <a:solidFill>
                <a:srgbClr val="ED3011"/>
              </a:solidFill>
            </a:endParaRPr>
          </a:p>
          <a:p>
            <a:pPr algn="r" eaLnBrk="0" hangingPunct="0"/>
            <a:r>
              <a:rPr lang="ar-SA" b="1">
                <a:solidFill>
                  <a:srgbClr val="ED3011"/>
                </a:solidFill>
                <a:latin typeface="Tahoma" pitchFamily="34" charset="0"/>
              </a:rPr>
              <a:t>- چنانچه نگران بازي كردن فرزندان خردسال خود با وسائل گازسوز هستيد ، درمواقع عدم استفاده از اين وسائل حتماً شير مصرف آنها را ببنديد.</a:t>
            </a:r>
            <a:endParaRPr lang="en-US" b="1">
              <a:solidFill>
                <a:srgbClr val="ED3011"/>
              </a:solidFill>
            </a:endParaRPr>
          </a:p>
          <a:p>
            <a:pPr algn="r" eaLnBrk="0" hangingPunct="0"/>
            <a:r>
              <a:rPr lang="ar-SA" b="1">
                <a:solidFill>
                  <a:srgbClr val="ED3011"/>
                </a:solidFill>
                <a:latin typeface="Tahoma" pitchFamily="34" charset="0"/>
              </a:rPr>
              <a:t>- چنانچه در ميان اطرافيان شما كساني هستند كه نحوه رفتار صحيح با وسائل گازسوز را نمي‌دانند و خطرات گاز را نمي شناسند آنها را راهنمائي كنيد.</a:t>
            </a:r>
            <a:endParaRPr lang="en-US" b="1">
              <a:solidFill>
                <a:srgbClr val="ED3011"/>
              </a:solidFill>
            </a:endParaRPr>
          </a:p>
          <a:p>
            <a:pPr algn="r" eaLnBrk="0" hangingPunct="0"/>
            <a:r>
              <a:rPr lang="ar-SA" b="1">
                <a:solidFill>
                  <a:srgbClr val="ED3011"/>
                </a:solidFill>
                <a:latin typeface="Tahoma" pitchFamily="34" charset="0"/>
              </a:rPr>
              <a:t>- در استفاده از گاز طبيعي بايد دقت كرد كه هر چه ميزان مصرف گاز در وسايل گازسوز كمتر باشد احتمال بروز خطر نيز كمتر ميشود.</a:t>
            </a:r>
            <a:endParaRPr lang="en-US" b="1">
              <a:solidFill>
                <a:srgbClr val="ED3011"/>
              </a:solidFill>
            </a:endParaRPr>
          </a:p>
          <a:p>
            <a:pPr algn="r" eaLnBrk="0" hangingPunct="0"/>
            <a:r>
              <a:rPr lang="ar-SA" b="1">
                <a:solidFill>
                  <a:srgbClr val="ED3011"/>
                </a:solidFill>
                <a:latin typeface="Tahoma" pitchFamily="34" charset="0"/>
              </a:rPr>
              <a:t>- نصب هشدار دهنده گاز </a:t>
            </a:r>
            <a:r>
              <a:rPr lang="en-US">
                <a:solidFill>
                  <a:srgbClr val="ED3011"/>
                </a:solidFill>
                <a:latin typeface="Tahoma" pitchFamily="34" charset="0"/>
              </a:rPr>
              <a:t>CO</a:t>
            </a:r>
            <a:r>
              <a:rPr lang="ar-SA" b="1">
                <a:solidFill>
                  <a:srgbClr val="ED3011"/>
                </a:solidFill>
                <a:latin typeface="Tahoma" pitchFamily="34" charset="0"/>
              </a:rPr>
              <a:t> (منواكسيدكربن) در منازل مي‌تواند عامل مؤثري در جلوگيري از حوادث باشد.</a:t>
            </a:r>
            <a:endParaRPr lang="ar-SA" b="1">
              <a:solidFill>
                <a:srgbClr val="ED3011"/>
              </a:solidFill>
            </a:endParaRPr>
          </a:p>
        </p:txBody>
      </p:sp>
      <p:pic>
        <p:nvPicPr>
          <p:cNvPr id="72722" name="Picture 18" descr="06-03-14-2-38-image030"/>
          <p:cNvPicPr>
            <a:picLocks noChangeAspect="1" noChangeArrowheads="1"/>
          </p:cNvPicPr>
          <p:nvPr/>
        </p:nvPicPr>
        <p:blipFill>
          <a:blip r:embed="rId2"/>
          <a:srcRect/>
          <a:stretch>
            <a:fillRect/>
          </a:stretch>
        </p:blipFill>
        <p:spPr bwMode="auto">
          <a:xfrm>
            <a:off x="3708400" y="476250"/>
            <a:ext cx="1949450" cy="2305050"/>
          </a:xfrm>
          <a:prstGeom prst="rect">
            <a:avLst/>
          </a:prstGeom>
          <a:noFill/>
        </p:spPr>
      </p:pic>
    </p:spTree>
  </p:cSld>
  <p:clrMapOvr>
    <a:masterClrMapping/>
  </p:clrMapOvr>
  <p:transition spd="slow" advClick="0">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454025" y="584200"/>
            <a:ext cx="8343900" cy="1552575"/>
          </a:xfrm>
          <a:prstGeom prst="rect">
            <a:avLst/>
          </a:prstGeom>
          <a:noFill/>
          <a:ln w="9525">
            <a:noFill/>
            <a:miter lim="800000"/>
            <a:headEnd/>
            <a:tailEnd/>
          </a:ln>
          <a:effectLst/>
        </p:spPr>
        <p:txBody>
          <a:bodyPr wrap="none" anchor="ctr">
            <a:spAutoFit/>
          </a:bodyPr>
          <a:lstStyle/>
          <a:p>
            <a:r>
              <a:rPr lang="ar-SA" b="1">
                <a:solidFill>
                  <a:srgbClr val="ED3011"/>
                </a:solidFill>
              </a:rPr>
              <a:t>شير مصرف</a:t>
            </a:r>
            <a:endParaRPr lang="en-US" b="1">
              <a:solidFill>
                <a:srgbClr val="ED3011"/>
              </a:solidFill>
            </a:endParaRPr>
          </a:p>
          <a:p>
            <a:r>
              <a:rPr lang="ar-SA" b="1">
                <a:solidFill>
                  <a:srgbClr val="ED3011"/>
                </a:solidFill>
              </a:rPr>
              <a:t>- از برداشتن دسته شير گاز خودداري فرمائيد تا در مواقع ضروري بتوان به سرعت شير را باز يا بسته كرد.</a:t>
            </a:r>
            <a:endParaRPr lang="en-US" b="1">
              <a:solidFill>
                <a:srgbClr val="ED3011"/>
              </a:solidFill>
            </a:endParaRPr>
          </a:p>
          <a:p>
            <a:r>
              <a:rPr lang="ar-SA" b="1">
                <a:solidFill>
                  <a:srgbClr val="ED3011"/>
                </a:solidFill>
              </a:rPr>
              <a:t>- هر وسيله گازسوز بايديك شير مصرف مستقل داشته باشد.</a:t>
            </a:r>
            <a:endParaRPr lang="en-US" b="1">
              <a:solidFill>
                <a:srgbClr val="ED3011"/>
              </a:solidFill>
            </a:endParaRPr>
          </a:p>
          <a:p>
            <a:r>
              <a:rPr lang="ar-SA" b="1">
                <a:solidFill>
                  <a:srgbClr val="ED3011"/>
                </a:solidFill>
              </a:rPr>
              <a:t>- در صورت ترك منزل براي مدت طولاني ، حتماً شير اصلي گاز را ببنديد.</a:t>
            </a:r>
          </a:p>
        </p:txBody>
      </p:sp>
      <p:sp>
        <p:nvSpPr>
          <p:cNvPr id="73733" name="Rectangle 5"/>
          <p:cNvSpPr>
            <a:spLocks noChangeArrowheads="1"/>
          </p:cNvSpPr>
          <p:nvPr/>
        </p:nvSpPr>
        <p:spPr bwMode="auto">
          <a:xfrm>
            <a:off x="323850" y="2771775"/>
            <a:ext cx="8569325" cy="1917700"/>
          </a:xfrm>
          <a:prstGeom prst="rect">
            <a:avLst/>
          </a:prstGeom>
          <a:noFill/>
          <a:ln w="9525">
            <a:noFill/>
            <a:miter lim="800000"/>
            <a:headEnd/>
            <a:tailEnd/>
          </a:ln>
          <a:effectLst/>
        </p:spPr>
        <p:txBody>
          <a:bodyPr anchor="ctr">
            <a:spAutoFit/>
          </a:bodyPr>
          <a:lstStyle/>
          <a:p>
            <a:r>
              <a:rPr lang="ar-SA" b="1">
                <a:solidFill>
                  <a:srgbClr val="ED3011"/>
                </a:solidFill>
              </a:rPr>
              <a:t>نشت گاز</a:t>
            </a:r>
            <a:endParaRPr lang="en-US" b="1">
              <a:solidFill>
                <a:srgbClr val="ED3011"/>
              </a:solidFill>
            </a:endParaRPr>
          </a:p>
          <a:p>
            <a:r>
              <a:rPr lang="ar-SA" b="1">
                <a:solidFill>
                  <a:srgbClr val="ED3011"/>
                </a:solidFill>
              </a:rPr>
              <a:t>- هرگز براي پيدا كردن محل نشت گاز از شعله كبريت و امثال آن استفاده نكنيد. در مواقع ضروري از كف مواد شوينده جهت تشخيص نشتي گاز استفاده گردد.</a:t>
            </a:r>
            <a:endParaRPr lang="en-US" b="1">
              <a:solidFill>
                <a:srgbClr val="ED3011"/>
              </a:solidFill>
            </a:endParaRPr>
          </a:p>
          <a:p>
            <a:r>
              <a:rPr lang="ar-SA" b="1">
                <a:solidFill>
                  <a:srgbClr val="ED3011"/>
                </a:solidFill>
              </a:rPr>
              <a:t>- هر چند وقت يكبار اتصالات دستگاههاي گازسوز را بررسي نمائيد تا اگر شيلنگ و اتصالات دچار فرسودگي گرديده</a:t>
            </a:r>
            <a:r>
              <a:rPr lang="fa-IR" b="1">
                <a:solidFill>
                  <a:srgbClr val="ED3011"/>
                </a:solidFill>
              </a:rPr>
              <a:t> </a:t>
            </a:r>
            <a:r>
              <a:rPr lang="ar-SA" b="1">
                <a:solidFill>
                  <a:srgbClr val="ED3011"/>
                </a:solidFill>
              </a:rPr>
              <a:t>سريعاً نسبت به تعويض آن اقدام شود.</a:t>
            </a:r>
          </a:p>
        </p:txBody>
      </p:sp>
    </p:spTree>
  </p:cSld>
  <p:clrMapOvr>
    <a:masterClrMapping/>
  </p:clrMapOvr>
  <p:transition spd="slow" advClick="0">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323850" y="908050"/>
            <a:ext cx="8640763" cy="4789488"/>
          </a:xfrm>
          <a:prstGeom prst="rect">
            <a:avLst/>
          </a:prstGeom>
          <a:noFill/>
          <a:ln w="9525">
            <a:noFill/>
            <a:miter lim="800000"/>
            <a:headEnd/>
            <a:tailEnd/>
          </a:ln>
          <a:effectLst/>
        </p:spPr>
        <p:txBody>
          <a:bodyPr anchor="ctr">
            <a:spAutoFit/>
          </a:bodyPr>
          <a:lstStyle/>
          <a:p>
            <a:pPr rtl="0"/>
            <a:r>
              <a:rPr lang="ar-SA" sz="2800" b="1">
                <a:solidFill>
                  <a:srgbClr val="ED3011"/>
                </a:solidFill>
              </a:rPr>
              <a:t>هشدارهاي ايمني به شركت هاي گازرساني خانگي</a:t>
            </a:r>
            <a:endParaRPr lang="en-US" sz="2800" b="1">
              <a:solidFill>
                <a:srgbClr val="ED3011"/>
              </a:solidFill>
            </a:endParaRPr>
          </a:p>
          <a:p>
            <a:pPr algn="r" rtl="0"/>
            <a:r>
              <a:rPr lang="ar-SA" sz="2800" b="1">
                <a:solidFill>
                  <a:srgbClr val="ED3011"/>
                </a:solidFill>
              </a:rPr>
              <a:t>1- شيرهاي مورد استفاده از نوع استاندارد بايد انتخاب شود.</a:t>
            </a:r>
            <a:endParaRPr lang="en-US" sz="2800" b="1">
              <a:solidFill>
                <a:srgbClr val="ED3011"/>
              </a:solidFill>
            </a:endParaRPr>
          </a:p>
          <a:p>
            <a:pPr algn="r"/>
            <a:r>
              <a:rPr lang="ar-SA" sz="2800" b="1">
                <a:solidFill>
                  <a:srgbClr val="ED3011"/>
                </a:solidFill>
              </a:rPr>
              <a:t>2- جهت لوله‌كشي توي ‌كار به‌دليل امكان پوسيدگي‌ونشتي حتماً از لوله و اتصالات بدون درز استفاده شود و براي عايق لوله حتماً از نوار و پرايمر استاندارد استفاده نمائيد.</a:t>
            </a:r>
            <a:endParaRPr lang="en-US" sz="2800" b="1">
              <a:solidFill>
                <a:srgbClr val="ED3011"/>
              </a:solidFill>
            </a:endParaRPr>
          </a:p>
          <a:p>
            <a:pPr algn="r" rtl="0"/>
            <a:r>
              <a:rPr lang="ar-SA" sz="2800" b="1">
                <a:solidFill>
                  <a:srgbClr val="ED3011"/>
                </a:solidFill>
              </a:rPr>
              <a:t>3- در لـولـه‌كشي روي كار لـولـه‌ها بايد ضـد زنگ زده شود . سپس دو دست رنگ روغني زده شود.</a:t>
            </a:r>
            <a:endParaRPr lang="en-US" sz="2800" b="1">
              <a:solidFill>
                <a:srgbClr val="ED3011"/>
              </a:solidFill>
            </a:endParaRPr>
          </a:p>
          <a:p>
            <a:pPr algn="r" rtl="0"/>
            <a:r>
              <a:rPr lang="ar-SA" sz="2800" b="1">
                <a:solidFill>
                  <a:srgbClr val="ED3011"/>
                </a:solidFill>
              </a:rPr>
              <a:t>4- استفاده از لوله هاي متخلخل و فرسوده مجاز نمي باشد.</a:t>
            </a:r>
            <a:endParaRPr lang="en-US" sz="2800" b="1">
              <a:solidFill>
                <a:srgbClr val="ED3011"/>
              </a:solidFill>
            </a:endParaRPr>
          </a:p>
          <a:p>
            <a:pPr algn="r" rtl="0"/>
            <a:r>
              <a:rPr lang="ar-SA" sz="2800" b="1">
                <a:solidFill>
                  <a:srgbClr val="ED3011"/>
                </a:solidFill>
              </a:rPr>
              <a:t>5- لوله هاي گاز نبايد در معرض رطوبت ,آب , بخار , مواد اسيدي وحرارت بالا قرار گيرد.</a:t>
            </a:r>
            <a:endParaRPr lang="en-US" sz="2800" b="1">
              <a:solidFill>
                <a:srgbClr val="ED3011"/>
              </a:solidFill>
            </a:endParaRPr>
          </a:p>
          <a:p>
            <a:pPr algn="r" rtl="0"/>
            <a:r>
              <a:rPr lang="ar-SA" sz="2800" b="1">
                <a:solidFill>
                  <a:srgbClr val="ED3011"/>
                </a:solidFill>
              </a:rPr>
              <a:t>6- در بخش هاي تقاطع لوله گاز و کابل يا سيم برق علاوه بر فاصله مجاز بايستي از لوله هاي </a:t>
            </a:r>
            <a:r>
              <a:rPr lang="en-US" sz="2800">
                <a:solidFill>
                  <a:srgbClr val="ED3011"/>
                </a:solidFill>
              </a:rPr>
              <a:t>pvc</a:t>
            </a:r>
            <a:r>
              <a:rPr lang="ar-SA" sz="2800" b="1">
                <a:solidFill>
                  <a:srgbClr val="ED3011"/>
                </a:solidFill>
              </a:rPr>
              <a:t> نيز به عنوان غلافي استفادهشود.</a:t>
            </a:r>
          </a:p>
          <a:p>
            <a:pPr algn="r" rtl="0"/>
            <a:r>
              <a:rPr lang="ar-SA" sz="2800" b="1">
                <a:solidFill>
                  <a:srgbClr val="ED3011"/>
                </a:solidFill>
              </a:rPr>
              <a:t>7- فاصله لوله هاي خانگي گاز با كابل برق حد اقل 15سانتيمتر در نظر گرفته شود.</a:t>
            </a:r>
            <a:r>
              <a:rPr lang="en-US" sz="2800" b="1">
                <a:solidFill>
                  <a:srgbClr val="ED3011"/>
                </a:solidFill>
              </a:rPr>
              <a:t> </a:t>
            </a:r>
          </a:p>
        </p:txBody>
      </p:sp>
    </p:spTree>
  </p:cSld>
  <p:clrMapOvr>
    <a:masterClrMapping/>
  </p:clrMapOvr>
  <p:transition spd="slow" advClick="0">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395288" y="1341438"/>
            <a:ext cx="8604250" cy="3508375"/>
          </a:xfrm>
          <a:prstGeom prst="rect">
            <a:avLst/>
          </a:prstGeom>
          <a:noFill/>
          <a:ln w="9525">
            <a:noFill/>
            <a:miter lim="800000"/>
            <a:headEnd/>
            <a:tailEnd/>
          </a:ln>
          <a:effectLst/>
        </p:spPr>
        <p:txBody>
          <a:bodyPr anchor="ctr">
            <a:spAutoFit/>
          </a:bodyPr>
          <a:lstStyle/>
          <a:p>
            <a:r>
              <a:rPr lang="ar-SA" sz="2800" b="1">
                <a:solidFill>
                  <a:srgbClr val="ED3011"/>
                </a:solidFill>
              </a:rPr>
              <a:t>هشدار عمومي در ارتباط با پلوپز خانگي</a:t>
            </a:r>
            <a:endParaRPr lang="en-US" sz="2800" b="1">
              <a:solidFill>
                <a:srgbClr val="ED3011"/>
              </a:solidFill>
            </a:endParaRPr>
          </a:p>
          <a:p>
            <a:r>
              <a:rPr lang="ar-SA" sz="2800" b="1">
                <a:solidFill>
                  <a:srgbClr val="ED3011"/>
                </a:solidFill>
              </a:rPr>
              <a:t>- پلوپز همان طور كه ازنام آن مشخص است وسيله گرمايش نبوده و فقط جهت طبخ غذا و در زمان محدود مي توان از آن استفاده نمود.</a:t>
            </a:r>
            <a:endParaRPr lang="en-US" sz="2800" b="1">
              <a:solidFill>
                <a:srgbClr val="ED3011"/>
              </a:solidFill>
            </a:endParaRPr>
          </a:p>
          <a:p>
            <a:r>
              <a:rPr lang="ar-SA" sz="2800" b="1">
                <a:solidFill>
                  <a:srgbClr val="ED3011"/>
                </a:solidFill>
              </a:rPr>
              <a:t>- به دليل احتمال سوء استفاده از پلوپز خانگي (به عنوان وسيله گرمايش) نصب شير گاز اين وسيله در زيرزمين‌هاي مسكوني حتي‌الامكان</a:t>
            </a:r>
            <a:r>
              <a:rPr lang="fa-IR" sz="2800" b="1">
                <a:solidFill>
                  <a:srgbClr val="ED3011"/>
                </a:solidFill>
              </a:rPr>
              <a:t> </a:t>
            </a:r>
            <a:r>
              <a:rPr lang="ar-SA" sz="2800" b="1">
                <a:solidFill>
                  <a:srgbClr val="ED3011"/>
                </a:solidFill>
              </a:rPr>
              <a:t>انجام نشود.</a:t>
            </a:r>
          </a:p>
          <a:p>
            <a:r>
              <a:rPr lang="ar-SA" sz="2800" b="1">
                <a:solidFill>
                  <a:srgbClr val="ED3011"/>
                </a:solidFill>
              </a:rPr>
              <a:t>- براي خشك‌كردن گچ ، خاك و ساختمان از پلوپزخانگي استفاده نشود ، چون اين وسيله داراي دودكش نيست و گازهاي مضر حاصل از احتراق </a:t>
            </a:r>
            <a:r>
              <a:rPr lang="en-US" sz="2800" b="1">
                <a:solidFill>
                  <a:srgbClr val="ED3011"/>
                </a:solidFill>
              </a:rPr>
              <a:t>(co)</a:t>
            </a:r>
            <a:r>
              <a:rPr lang="ar-SA" sz="2800" b="1">
                <a:solidFill>
                  <a:srgbClr val="ED3011"/>
                </a:solidFill>
              </a:rPr>
              <a:t> نمي تواند خارج شود و ميتواند منجر به مرگ شود.</a:t>
            </a:r>
            <a:r>
              <a:rPr lang="en-US" sz="2800" b="1">
                <a:solidFill>
                  <a:srgbClr val="ED3011"/>
                </a:solidFill>
              </a:rPr>
              <a:t> </a:t>
            </a:r>
          </a:p>
        </p:txBody>
      </p:sp>
    </p:spTree>
  </p:cSld>
  <p:clrMapOvr>
    <a:masterClrMapping/>
  </p:clrMapOvr>
  <p:transition spd="slow" advClick="0">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2051050" y="1052513"/>
            <a:ext cx="5286375" cy="701675"/>
          </a:xfrm>
          <a:prstGeom prst="rect">
            <a:avLst/>
          </a:prstGeom>
          <a:noFill/>
          <a:ln w="9525">
            <a:noFill/>
            <a:miter lim="800000"/>
            <a:headEnd/>
            <a:tailEnd/>
          </a:ln>
          <a:effectLst/>
        </p:spPr>
        <p:txBody>
          <a:bodyPr wrap="none" anchor="ctr">
            <a:spAutoFit/>
          </a:bodyPr>
          <a:lstStyle/>
          <a:p>
            <a:pPr algn="r"/>
            <a:r>
              <a:rPr lang="ar-SA" sz="4000" b="1">
                <a:solidFill>
                  <a:srgbClr val="ED3011"/>
                </a:solidFill>
              </a:rPr>
              <a:t>توصيه هاي ايمني قبل و بعد از زلزله</a:t>
            </a:r>
            <a:r>
              <a:rPr lang="en-US" sz="4000" b="1">
                <a:solidFill>
                  <a:srgbClr val="ED3011"/>
                </a:solidFill>
              </a:rPr>
              <a:t> </a:t>
            </a:r>
          </a:p>
        </p:txBody>
      </p:sp>
      <p:sp>
        <p:nvSpPr>
          <p:cNvPr id="76805" name="Rectangle 5"/>
          <p:cNvSpPr>
            <a:spLocks noChangeArrowheads="1"/>
          </p:cNvSpPr>
          <p:nvPr/>
        </p:nvSpPr>
        <p:spPr bwMode="auto">
          <a:xfrm>
            <a:off x="179388" y="3357563"/>
            <a:ext cx="8712200" cy="1554162"/>
          </a:xfrm>
          <a:prstGeom prst="rect">
            <a:avLst/>
          </a:prstGeom>
          <a:noFill/>
          <a:ln w="9525">
            <a:noFill/>
            <a:miter lim="800000"/>
            <a:headEnd/>
            <a:tailEnd/>
          </a:ln>
          <a:effectLst/>
        </p:spPr>
        <p:txBody>
          <a:bodyPr anchor="ctr">
            <a:spAutoFit/>
          </a:bodyPr>
          <a:lstStyle/>
          <a:p>
            <a:pPr algn="r"/>
            <a:r>
              <a:rPr lang="ar-SA" sz="3200" b="1">
                <a:solidFill>
                  <a:srgbClr val="ED3011"/>
                </a:solidFill>
              </a:rPr>
              <a:t>همانطور كه مي دانيم كشور ما يك كشور زلزله خيز است ودر زمان وقوع زلزله يکي از خسارت هاي بزرگ ،انفجار و آتش سوزي ناشي از نشت گاز مي باشد . بنابراين توصيه هاي ايمني زير را دراتباط با زلزله رعايت كنيد:</a:t>
            </a:r>
          </a:p>
        </p:txBody>
      </p:sp>
    </p:spTree>
  </p:cSld>
  <p:clrMapOvr>
    <a:masterClrMapping/>
  </p:clrMapOvr>
  <p:transition spd="slow" advClick="0">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5"/>
          <p:cNvSpPr>
            <a:spLocks noChangeArrowheads="1"/>
          </p:cNvSpPr>
          <p:nvPr/>
        </p:nvSpPr>
        <p:spPr bwMode="auto">
          <a:xfrm>
            <a:off x="179388" y="260350"/>
            <a:ext cx="8642350" cy="6121400"/>
          </a:xfrm>
          <a:prstGeom prst="rect">
            <a:avLst/>
          </a:prstGeom>
          <a:noFill/>
          <a:ln w="9525">
            <a:noFill/>
            <a:miter lim="800000"/>
            <a:headEnd/>
            <a:tailEnd/>
          </a:ln>
          <a:effectLst/>
        </p:spPr>
        <p:txBody>
          <a:bodyPr anchor="ctr">
            <a:spAutoFit/>
          </a:bodyPr>
          <a:lstStyle/>
          <a:p>
            <a:pPr algn="r"/>
            <a:r>
              <a:rPr lang="ar-SA" sz="2200" b="1">
                <a:solidFill>
                  <a:srgbClr val="ED3011"/>
                </a:solidFill>
              </a:rPr>
              <a:t>1- آبگرمكن , اجاق گاز وساير وسائل گازسوز در منازل را در جاي خود محكم كنيد تا در اثر لرزش زمين جابجا نشود.</a:t>
            </a:r>
            <a:endParaRPr lang="en-US" sz="2200" b="1">
              <a:solidFill>
                <a:srgbClr val="ED3011"/>
              </a:solidFill>
            </a:endParaRPr>
          </a:p>
          <a:p>
            <a:pPr algn="r"/>
            <a:r>
              <a:rPr lang="ar-SA" sz="2200" b="1">
                <a:solidFill>
                  <a:srgbClr val="ED3011"/>
                </a:solidFill>
              </a:rPr>
              <a:t>2- امكان آتش سوزي بعد ازوقوع زلزله وجود دارد . بنابراين حتماً در محل مسكوني خود و يا محل كار كپسول آتش نشاني شارژشده را در جاي مناسب قرار دهيد و طريقه استفاده ازآن را ياد بگيريد .</a:t>
            </a:r>
            <a:endParaRPr lang="en-US" sz="2200" b="1">
              <a:solidFill>
                <a:srgbClr val="ED3011"/>
              </a:solidFill>
            </a:endParaRPr>
          </a:p>
          <a:p>
            <a:pPr algn="r"/>
            <a:r>
              <a:rPr lang="ar-SA" sz="2200" b="1">
                <a:solidFill>
                  <a:srgbClr val="ED3011"/>
                </a:solidFill>
              </a:rPr>
              <a:t>3- هرگز مواد اشتعال‌زا را در منزل نگه نداريد . چون در اثر زلزله و تكان‌هاي زمين ممكن است مواد اشتعالزا از ظروف مربوطه خارج و برروي زمين سرازير شود و دراثر جرقه الكتريكي انفجار رخ‌دهد.</a:t>
            </a:r>
            <a:endParaRPr lang="en-US" sz="2200" b="1">
              <a:solidFill>
                <a:srgbClr val="ED3011"/>
              </a:solidFill>
            </a:endParaRPr>
          </a:p>
          <a:p>
            <a:pPr algn="r"/>
            <a:r>
              <a:rPr lang="ar-SA" sz="2200" b="1">
                <a:solidFill>
                  <a:srgbClr val="ED3011"/>
                </a:solidFill>
              </a:rPr>
              <a:t>4- در حدودنيم‌متر شيلنگ اضافي جهت جابجايي احتمالي وسائل‌گازسوز پيش‌بيني نماييد.</a:t>
            </a:r>
            <a:endParaRPr lang="en-US" sz="2200" b="1">
              <a:solidFill>
                <a:srgbClr val="ED3011"/>
              </a:solidFill>
            </a:endParaRPr>
          </a:p>
          <a:p>
            <a:pPr algn="r"/>
            <a:r>
              <a:rPr lang="ar-SA" sz="2200" b="1">
                <a:solidFill>
                  <a:srgbClr val="ED3011"/>
                </a:solidFill>
              </a:rPr>
              <a:t>5- در چند ساعت نخستين پس اززلزله و تا قبل از بررسي سيستم لوله کشي ازگاز استفاده نكنيد .</a:t>
            </a:r>
            <a:endParaRPr lang="en-US" sz="2200" b="1">
              <a:solidFill>
                <a:srgbClr val="ED3011"/>
              </a:solidFill>
            </a:endParaRPr>
          </a:p>
          <a:p>
            <a:pPr algn="r"/>
            <a:r>
              <a:rPr lang="ar-SA" sz="2200" b="1">
                <a:solidFill>
                  <a:srgbClr val="ED3011"/>
                </a:solidFill>
              </a:rPr>
              <a:t>6- امكان شكستگي لوله ها ي گاز در هنگام وقوع زلزله وجود دارد , بنابراين پس از وقوع زلزله در اولين فرصت اقدام به بستن شير اصلي گاز نماييد .</a:t>
            </a:r>
            <a:endParaRPr lang="en-US" sz="2200" b="1">
              <a:solidFill>
                <a:srgbClr val="ED3011"/>
              </a:solidFill>
            </a:endParaRPr>
          </a:p>
          <a:p>
            <a:pPr algn="r"/>
            <a:r>
              <a:rPr lang="ar-SA" sz="2200" b="1">
                <a:solidFill>
                  <a:srgbClr val="ED3011"/>
                </a:solidFill>
              </a:rPr>
              <a:t>7- پس از وقوع زلزله هرگزجرقه آتش و يا جرقه الكتريكي ايجاد ننماييد چون اگر نشتي گاز وجود داشته باشد مي تواند باعث انفجار گردد .</a:t>
            </a:r>
            <a:endParaRPr lang="en-US" sz="2200" b="1">
              <a:solidFill>
                <a:srgbClr val="ED3011"/>
              </a:solidFill>
            </a:endParaRPr>
          </a:p>
          <a:p>
            <a:pPr algn="r"/>
            <a:r>
              <a:rPr lang="ar-SA" sz="2200" b="1">
                <a:solidFill>
                  <a:srgbClr val="ED3011"/>
                </a:solidFill>
              </a:rPr>
              <a:t>8- درهنگام زلزله امكان واژگون شدن و افتادن دود كش وجود داردبنابراين بعد اززلزله دودكشهاي منزل رابازرسي نماييد .</a:t>
            </a:r>
            <a:endParaRPr lang="en-US" sz="2200" b="1">
              <a:solidFill>
                <a:srgbClr val="ED3011"/>
              </a:solidFill>
            </a:endParaRPr>
          </a:p>
          <a:p>
            <a:pPr algn="r"/>
            <a:r>
              <a:rPr lang="ar-SA" sz="2200" b="1">
                <a:solidFill>
                  <a:srgbClr val="ED3011"/>
                </a:solidFill>
              </a:rPr>
              <a:t>9- در هنگام زلزله بعلت حركت زمين وتكان هاي وارده احتمال اينكه اتصالات سست شود و نشتي گاز به وجود بيايد قوي است .چنانچه بوي كاز را استشمام كرديد ابتداشير اصلي گاز را ببنديدو سپس موضوع را بهشركت گاز اطلاع دهيد .</a:t>
            </a:r>
          </a:p>
          <a:p>
            <a:pPr algn="r"/>
            <a:r>
              <a:rPr lang="ar-SA" sz="2200" b="1">
                <a:solidFill>
                  <a:srgbClr val="ED3011"/>
                </a:solidFill>
              </a:rPr>
              <a:t>10-نصب سكوي محكم و اتصال قوي به پايه (حتي‌الامكان پايه بتوني) وسايل گازسوز از قبيل آبگرمكن و اجاق گاز در هنگام زلزله مي‌تواند از حركت دستگاه تا حدود زيادي جلوگيري كند و خسارات ناشي از نشتي را كاهش دهد</a:t>
            </a:r>
            <a:r>
              <a:rPr lang="en-US" sz="2200" b="1">
                <a:solidFill>
                  <a:srgbClr val="ED3011"/>
                </a:solidFill>
              </a:rPr>
              <a:t> </a:t>
            </a:r>
          </a:p>
        </p:txBody>
      </p:sp>
    </p:spTree>
  </p:cSld>
  <p:clrMapOvr>
    <a:masterClrMapping/>
  </p:clrMapOvr>
  <p:transition spd="slow" advClick="0">
    <p:random/>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fa-IR" sz="2400" b="0" i="0" u="none" strike="noStrike" cap="none" normalizeH="0" baseline="0" smtClean="0">
            <a:ln>
              <a:noFill/>
            </a:ln>
            <a:solidFill>
              <a:srgbClr val="D31D1D"/>
            </a:solidFill>
            <a:effectLst/>
            <a:latin typeface="Arial" charset="0"/>
            <a:cs typeface="B Tabassom" pitchFamily="2" charset="-78"/>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2463</TotalTime>
  <Words>5183</Words>
  <Application>Microsoft PowerPoint</Application>
  <PresentationFormat>On-screen Show (4:3)</PresentationFormat>
  <Paragraphs>317</Paragraphs>
  <Slides>106</Slides>
  <Notes>1</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106</vt:i4>
      </vt:variant>
    </vt:vector>
  </HeadingPairs>
  <TitlesOfParts>
    <vt:vector size="114" baseType="lpstr">
      <vt:lpstr>Edge</vt:lpstr>
      <vt:lpstr>Profile</vt:lpstr>
      <vt:lpstr>Default Design</vt:lpstr>
      <vt:lpstr>Capsules</vt:lpstr>
      <vt:lpstr>Blends</vt:lpstr>
      <vt:lpstr>Pixel</vt:lpstr>
      <vt:lpstr>Eclipse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pashaee</dc:creator>
  <cp:lastModifiedBy>fara</cp:lastModifiedBy>
  <cp:revision>146</cp:revision>
  <dcterms:created xsi:type="dcterms:W3CDTF">2007-02-20T08:56:26Z</dcterms:created>
  <dcterms:modified xsi:type="dcterms:W3CDTF">2017-10-20T18:13:04Z</dcterms:modified>
</cp:coreProperties>
</file>